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charts/chart3.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80" r:id="rId2"/>
    <p:sldId id="281" r:id="rId3"/>
    <p:sldId id="282" r:id="rId4"/>
    <p:sldId id="283" r:id="rId5"/>
    <p:sldId id="284" r:id="rId6"/>
    <p:sldId id="285" r:id="rId7"/>
    <p:sldId id="288" r:id="rId8"/>
    <p:sldId id="302" r:id="rId9"/>
    <p:sldId id="303" r:id="rId10"/>
    <p:sldId id="290" r:id="rId11"/>
    <p:sldId id="291" r:id="rId12"/>
    <p:sldId id="301" r:id="rId13"/>
    <p:sldId id="305" r:id="rId14"/>
    <p:sldId id="299" r:id="rId15"/>
    <p:sldId id="307" r:id="rId16"/>
    <p:sldId id="30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50C018-3BEE-419E-84DA-ADBDB3980F1A}" v="64" dt="2023-12-08T13:58:55.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4" autoAdjust="0"/>
    <p:restoredTop sz="91977" autoAdjust="0"/>
  </p:normalViewPr>
  <p:slideViewPr>
    <p:cSldViewPr snapToGrid="0">
      <p:cViewPr varScale="1">
        <p:scale>
          <a:sx n="85" d="100"/>
          <a:sy n="85" d="100"/>
        </p:scale>
        <p:origin x="272" y="52"/>
      </p:cViewPr>
      <p:guideLst>
        <p:guide orient="horz" pos="2160"/>
        <p:guide pos="384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c\Downloads\580%20project%20(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c\Downloads\580%20project%20(1).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pc\Downloads\580%20project%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Baseline Forecast</a:t>
            </a:r>
          </a:p>
        </c:rich>
      </c:tx>
      <c:overlay val="0"/>
      <c:spPr>
        <a:noFill/>
        <a:ln>
          <a:noFill/>
        </a:ln>
        <a:effectLst/>
      </c:spPr>
    </c:title>
    <c:autoTitleDeleted val="0"/>
    <c:plotArea>
      <c:layout/>
      <c:lineChart>
        <c:grouping val="standard"/>
        <c:varyColors val="0"/>
        <c:ser>
          <c:idx val="0"/>
          <c:order val="0"/>
          <c:tx>
            <c:v>Actual</c:v>
          </c:tx>
          <c:spPr>
            <a:ln w="34925" cap="rnd">
              <a:solidFill>
                <a:schemeClr val="accent1"/>
              </a:solidFill>
              <a:round/>
            </a:ln>
            <a:effectLst>
              <a:outerShdw blurRad="57150" dist="19050" dir="5400000" algn="ctr" rotWithShape="0">
                <a:srgbClr val="000000">
                  <a:alpha val="63000"/>
                </a:srgbClr>
              </a:outerShdw>
            </a:effectLst>
          </c:spPr>
          <c:marker>
            <c:symbol val="none"/>
          </c:marker>
          <c:val>
            <c:numRef>
              <c:f>'[580 project (1).xlsx]Forecasting'!$B$6:$B$105</c:f>
              <c:numCache>
                <c:formatCode>General</c:formatCode>
                <c:ptCount val="100"/>
                <c:pt idx="0">
                  <c:v>41.77</c:v>
                </c:pt>
                <c:pt idx="1">
                  <c:v>42.52</c:v>
                </c:pt>
                <c:pt idx="2">
                  <c:v>43.25</c:v>
                </c:pt>
                <c:pt idx="3">
                  <c:v>44.15</c:v>
                </c:pt>
                <c:pt idx="4">
                  <c:v>45.06</c:v>
                </c:pt>
                <c:pt idx="5">
                  <c:v>46.02</c:v>
                </c:pt>
                <c:pt idx="6">
                  <c:v>47.22</c:v>
                </c:pt>
                <c:pt idx="7">
                  <c:v>48.34</c:v>
                </c:pt>
                <c:pt idx="8">
                  <c:v>49.18</c:v>
                </c:pt>
                <c:pt idx="9">
                  <c:v>49.76</c:v>
                </c:pt>
                <c:pt idx="10">
                  <c:v>50.6</c:v>
                </c:pt>
                <c:pt idx="11">
                  <c:v>51.51</c:v>
                </c:pt>
                <c:pt idx="12">
                  <c:v>52.36</c:v>
                </c:pt>
                <c:pt idx="13">
                  <c:v>53.16</c:v>
                </c:pt>
                <c:pt idx="14">
                  <c:v>53.92</c:v>
                </c:pt>
                <c:pt idx="15">
                  <c:v>54.62</c:v>
                </c:pt>
                <c:pt idx="16">
                  <c:v>55.32</c:v>
                </c:pt>
                <c:pt idx="17">
                  <c:v>56.17</c:v>
                </c:pt>
                <c:pt idx="18">
                  <c:v>57</c:v>
                </c:pt>
                <c:pt idx="19">
                  <c:v>57.44</c:v>
                </c:pt>
                <c:pt idx="20">
                  <c:v>57.36</c:v>
                </c:pt>
                <c:pt idx="21">
                  <c:v>57.97</c:v>
                </c:pt>
                <c:pt idx="22">
                  <c:v>58.62</c:v>
                </c:pt>
                <c:pt idx="23">
                  <c:v>59.22</c:v>
                </c:pt>
                <c:pt idx="24">
                  <c:v>59.76</c:v>
                </c:pt>
                <c:pt idx="25">
                  <c:v>60.27</c:v>
                </c:pt>
                <c:pt idx="26">
                  <c:v>60.74</c:v>
                </c:pt>
                <c:pt idx="27">
                  <c:v>61.19</c:v>
                </c:pt>
                <c:pt idx="28">
                  <c:v>61.61</c:v>
                </c:pt>
                <c:pt idx="29">
                  <c:v>62.02</c:v>
                </c:pt>
                <c:pt idx="30">
                  <c:v>62.42</c:v>
                </c:pt>
                <c:pt idx="31">
                  <c:v>62.79</c:v>
                </c:pt>
                <c:pt idx="32">
                  <c:v>63.16</c:v>
                </c:pt>
                <c:pt idx="33">
                  <c:v>63.51</c:v>
                </c:pt>
                <c:pt idx="34">
                  <c:v>63.85</c:v>
                </c:pt>
                <c:pt idx="35">
                  <c:v>64.180000000000007</c:v>
                </c:pt>
                <c:pt idx="36">
                  <c:v>64.5</c:v>
                </c:pt>
                <c:pt idx="37">
                  <c:v>64.819999999999993</c:v>
                </c:pt>
                <c:pt idx="38">
                  <c:v>65.14</c:v>
                </c:pt>
                <c:pt idx="39">
                  <c:v>65.45</c:v>
                </c:pt>
                <c:pt idx="40">
                  <c:v>65.760000000000005</c:v>
                </c:pt>
                <c:pt idx="41">
                  <c:v>66.06</c:v>
                </c:pt>
                <c:pt idx="42">
                  <c:v>66.36</c:v>
                </c:pt>
                <c:pt idx="43">
                  <c:v>66.650000000000006</c:v>
                </c:pt>
                <c:pt idx="44">
                  <c:v>66.930000000000007</c:v>
                </c:pt>
                <c:pt idx="45">
                  <c:v>67.209999999999994</c:v>
                </c:pt>
                <c:pt idx="46">
                  <c:v>67.48</c:v>
                </c:pt>
                <c:pt idx="47">
                  <c:v>67.739999999999995</c:v>
                </c:pt>
                <c:pt idx="48">
                  <c:v>68</c:v>
                </c:pt>
                <c:pt idx="49">
                  <c:v>68.25</c:v>
                </c:pt>
                <c:pt idx="50">
                  <c:v>68.489999999999995</c:v>
                </c:pt>
                <c:pt idx="51">
                  <c:v>68.72</c:v>
                </c:pt>
                <c:pt idx="52">
                  <c:v>68.94</c:v>
                </c:pt>
                <c:pt idx="53">
                  <c:v>69.16</c:v>
                </c:pt>
                <c:pt idx="54">
                  <c:v>69.36</c:v>
                </c:pt>
                <c:pt idx="55">
                  <c:v>69.56</c:v>
                </c:pt>
                <c:pt idx="56">
                  <c:v>69.75</c:v>
                </c:pt>
                <c:pt idx="57">
                  <c:v>69.92</c:v>
                </c:pt>
                <c:pt idx="58">
                  <c:v>70.09</c:v>
                </c:pt>
                <c:pt idx="59">
                  <c:v>70.25</c:v>
                </c:pt>
                <c:pt idx="60">
                  <c:v>70.400000000000006</c:v>
                </c:pt>
                <c:pt idx="61">
                  <c:v>70.55</c:v>
                </c:pt>
                <c:pt idx="62">
                  <c:v>70.69</c:v>
                </c:pt>
                <c:pt idx="63">
                  <c:v>70.819999999999993</c:v>
                </c:pt>
                <c:pt idx="64">
                  <c:v>70.94</c:v>
                </c:pt>
                <c:pt idx="65">
                  <c:v>71.06</c:v>
                </c:pt>
                <c:pt idx="66">
                  <c:v>71.17</c:v>
                </c:pt>
                <c:pt idx="67">
                  <c:v>71.28</c:v>
                </c:pt>
                <c:pt idx="68">
                  <c:v>71.38</c:v>
                </c:pt>
                <c:pt idx="69">
                  <c:v>71.48</c:v>
                </c:pt>
                <c:pt idx="70">
                  <c:v>71.56</c:v>
                </c:pt>
                <c:pt idx="71">
                  <c:v>71.650000000000006</c:v>
                </c:pt>
                <c:pt idx="72">
                  <c:v>71.72</c:v>
                </c:pt>
                <c:pt idx="73">
                  <c:v>71.790000000000006</c:v>
                </c:pt>
                <c:pt idx="74">
                  <c:v>71.849999999999994</c:v>
                </c:pt>
                <c:pt idx="75">
                  <c:v>71.91</c:v>
                </c:pt>
                <c:pt idx="76">
                  <c:v>71.959999999999994</c:v>
                </c:pt>
                <c:pt idx="77">
                  <c:v>71.989999999999995</c:v>
                </c:pt>
                <c:pt idx="78">
                  <c:v>72.02</c:v>
                </c:pt>
                <c:pt idx="79">
                  <c:v>72.040000000000006</c:v>
                </c:pt>
                <c:pt idx="80">
                  <c:v>72.06</c:v>
                </c:pt>
                <c:pt idx="81">
                  <c:v>72.069999999999993</c:v>
                </c:pt>
                <c:pt idx="82">
                  <c:v>72.069999999999993</c:v>
                </c:pt>
                <c:pt idx="83">
                  <c:v>72.069999999999993</c:v>
                </c:pt>
                <c:pt idx="84">
                  <c:v>72.06</c:v>
                </c:pt>
                <c:pt idx="85">
                  <c:v>72.05</c:v>
                </c:pt>
                <c:pt idx="86">
                  <c:v>72.040000000000006</c:v>
                </c:pt>
                <c:pt idx="87">
                  <c:v>72.02</c:v>
                </c:pt>
                <c:pt idx="88">
                  <c:v>72</c:v>
                </c:pt>
                <c:pt idx="89">
                  <c:v>71.97</c:v>
                </c:pt>
                <c:pt idx="90">
                  <c:v>71.94</c:v>
                </c:pt>
                <c:pt idx="91">
                  <c:v>71.91</c:v>
                </c:pt>
                <c:pt idx="92">
                  <c:v>71.88</c:v>
                </c:pt>
                <c:pt idx="93">
                  <c:v>71.84</c:v>
                </c:pt>
                <c:pt idx="94">
                  <c:v>71.81</c:v>
                </c:pt>
                <c:pt idx="95">
                  <c:v>71.77</c:v>
                </c:pt>
                <c:pt idx="96">
                  <c:v>71.739999999999995</c:v>
                </c:pt>
                <c:pt idx="97">
                  <c:v>71.7</c:v>
                </c:pt>
                <c:pt idx="98">
                  <c:v>71.66</c:v>
                </c:pt>
                <c:pt idx="99">
                  <c:v>71.61</c:v>
                </c:pt>
              </c:numCache>
            </c:numRef>
          </c:val>
          <c:smooth val="0"/>
          <c:extLst>
            <c:ext xmlns:c16="http://schemas.microsoft.com/office/drawing/2014/chart" uri="{C3380CC4-5D6E-409C-BE32-E72D297353CC}">
              <c16:uniqueId val="{00000000-894D-4F34-8AD5-916947DA133F}"/>
            </c:ext>
          </c:extLst>
        </c:ser>
        <c:ser>
          <c:idx val="1"/>
          <c:order val="1"/>
          <c:tx>
            <c:v>Forecast</c:v>
          </c:tx>
          <c:spPr>
            <a:ln w="34925" cap="rnd">
              <a:solidFill>
                <a:schemeClr val="accent2"/>
              </a:solidFill>
              <a:round/>
            </a:ln>
            <a:effectLst>
              <a:outerShdw blurRad="57150" dist="19050" dir="5400000" algn="ctr" rotWithShape="0">
                <a:srgbClr val="000000">
                  <a:alpha val="63000"/>
                </a:srgbClr>
              </a:outerShdw>
            </a:effectLst>
          </c:spPr>
          <c:marker>
            <c:symbol val="none"/>
          </c:marker>
          <c:val>
            <c:numRef>
              <c:f>'[580 project (1).xlsx]Forecasting'!$E$6:$E$105</c:f>
              <c:numCache>
                <c:formatCode>0.000</c:formatCode>
                <c:ptCount val="100"/>
                <c:pt idx="0">
                  <c:v>40.840000000000003</c:v>
                </c:pt>
                <c:pt idx="1">
                  <c:v>41.398000000000003</c:v>
                </c:pt>
                <c:pt idx="2">
                  <c:v>42.071200000000005</c:v>
                </c:pt>
                <c:pt idx="3">
                  <c:v>42.778480000000002</c:v>
                </c:pt>
                <c:pt idx="4">
                  <c:v>43.601392000000004</c:v>
                </c:pt>
                <c:pt idx="5">
                  <c:v>44.476556800000004</c:v>
                </c:pt>
                <c:pt idx="6">
                  <c:v>45.402622720000004</c:v>
                </c:pt>
                <c:pt idx="7">
                  <c:v>46.493049087999999</c:v>
                </c:pt>
                <c:pt idx="8">
                  <c:v>47.601219635200003</c:v>
                </c:pt>
                <c:pt idx="9">
                  <c:v>48.548487854080001</c:v>
                </c:pt>
                <c:pt idx="10">
                  <c:v>49.275395141632004</c:v>
                </c:pt>
                <c:pt idx="11">
                  <c:v>50.070158056652801</c:v>
                </c:pt>
                <c:pt idx="12">
                  <c:v>50.934063222661123</c:v>
                </c:pt>
                <c:pt idx="13">
                  <c:v>51.789625289064446</c:v>
                </c:pt>
                <c:pt idx="14">
                  <c:v>52.611850115625778</c:v>
                </c:pt>
                <c:pt idx="15">
                  <c:v>53.396740046250308</c:v>
                </c:pt>
                <c:pt idx="16">
                  <c:v>54.130696018500124</c:v>
                </c:pt>
                <c:pt idx="17">
                  <c:v>54.844278407400054</c:v>
                </c:pt>
                <c:pt idx="18">
                  <c:v>55.639711362960021</c:v>
                </c:pt>
                <c:pt idx="19">
                  <c:v>56.455884545184006</c:v>
                </c:pt>
                <c:pt idx="20">
                  <c:v>57.046353818073598</c:v>
                </c:pt>
                <c:pt idx="21">
                  <c:v>57.234541527229439</c:v>
                </c:pt>
                <c:pt idx="22">
                  <c:v>57.675816610891772</c:v>
                </c:pt>
                <c:pt idx="23">
                  <c:v>58.242326644356709</c:v>
                </c:pt>
                <c:pt idx="24">
                  <c:v>58.828930657742681</c:v>
                </c:pt>
                <c:pt idx="25">
                  <c:v>59.38757226309707</c:v>
                </c:pt>
                <c:pt idx="26">
                  <c:v>59.91702890523883</c:v>
                </c:pt>
                <c:pt idx="27">
                  <c:v>60.410811562095532</c:v>
                </c:pt>
                <c:pt idx="28">
                  <c:v>60.878324624838214</c:v>
                </c:pt>
                <c:pt idx="29">
                  <c:v>61.317329849935291</c:v>
                </c:pt>
                <c:pt idx="30">
                  <c:v>61.738931939974123</c:v>
                </c:pt>
                <c:pt idx="31">
                  <c:v>62.147572775989644</c:v>
                </c:pt>
                <c:pt idx="32">
                  <c:v>62.533029110395859</c:v>
                </c:pt>
                <c:pt idx="33">
                  <c:v>62.90921164415834</c:v>
                </c:pt>
                <c:pt idx="34">
                  <c:v>63.269684657663333</c:v>
                </c:pt>
                <c:pt idx="35">
                  <c:v>63.617873863065341</c:v>
                </c:pt>
                <c:pt idx="36">
                  <c:v>63.955149545226142</c:v>
                </c:pt>
                <c:pt idx="37">
                  <c:v>64.28205981809046</c:v>
                </c:pt>
                <c:pt idx="38">
                  <c:v>64.604823927236183</c:v>
                </c:pt>
                <c:pt idx="39">
                  <c:v>64.925929570894468</c:v>
                </c:pt>
                <c:pt idx="40">
                  <c:v>65.240371828357794</c:v>
                </c:pt>
                <c:pt idx="41">
                  <c:v>65.552148731343124</c:v>
                </c:pt>
                <c:pt idx="42">
                  <c:v>65.856859492537254</c:v>
                </c:pt>
                <c:pt idx="43">
                  <c:v>66.158743797014893</c:v>
                </c:pt>
                <c:pt idx="44">
                  <c:v>66.45349751880596</c:v>
                </c:pt>
                <c:pt idx="45">
                  <c:v>66.739399007522394</c:v>
                </c:pt>
                <c:pt idx="46">
                  <c:v>67.021759603008945</c:v>
                </c:pt>
                <c:pt idx="47">
                  <c:v>67.296703841203581</c:v>
                </c:pt>
                <c:pt idx="48">
                  <c:v>67.562681536481435</c:v>
                </c:pt>
                <c:pt idx="49">
                  <c:v>67.825072614592571</c:v>
                </c:pt>
                <c:pt idx="50">
                  <c:v>68.080029045837023</c:v>
                </c:pt>
                <c:pt idx="51">
                  <c:v>68.326011618334803</c:v>
                </c:pt>
                <c:pt idx="52">
                  <c:v>68.562404647333921</c:v>
                </c:pt>
                <c:pt idx="53">
                  <c:v>68.788961858933561</c:v>
                </c:pt>
                <c:pt idx="54">
                  <c:v>69.011584743573422</c:v>
                </c:pt>
                <c:pt idx="55">
                  <c:v>69.220633897429366</c:v>
                </c:pt>
                <c:pt idx="56">
                  <c:v>69.424253558971742</c:v>
                </c:pt>
                <c:pt idx="57">
                  <c:v>69.619701423588708</c:v>
                </c:pt>
                <c:pt idx="58">
                  <c:v>69.799880569435487</c:v>
                </c:pt>
                <c:pt idx="59">
                  <c:v>69.973952227774191</c:v>
                </c:pt>
                <c:pt idx="60">
                  <c:v>70.139580891109674</c:v>
                </c:pt>
                <c:pt idx="61">
                  <c:v>70.295832356443867</c:v>
                </c:pt>
                <c:pt idx="62">
                  <c:v>70.448332942577551</c:v>
                </c:pt>
                <c:pt idx="63">
                  <c:v>70.593333177031013</c:v>
                </c:pt>
                <c:pt idx="64">
                  <c:v>70.729333270812404</c:v>
                </c:pt>
                <c:pt idx="65">
                  <c:v>70.855733308324972</c:v>
                </c:pt>
                <c:pt idx="66">
                  <c:v>70.978293323329993</c:v>
                </c:pt>
                <c:pt idx="67">
                  <c:v>71.093317329331995</c:v>
                </c:pt>
                <c:pt idx="68">
                  <c:v>71.205326931732799</c:v>
                </c:pt>
                <c:pt idx="69">
                  <c:v>71.310130772693114</c:v>
                </c:pt>
                <c:pt idx="70">
                  <c:v>71.412052309077239</c:v>
                </c:pt>
                <c:pt idx="71">
                  <c:v>71.500820923630897</c:v>
                </c:pt>
                <c:pt idx="72">
                  <c:v>71.590328369452365</c:v>
                </c:pt>
                <c:pt idx="73">
                  <c:v>71.668131347780943</c:v>
                </c:pt>
                <c:pt idx="74">
                  <c:v>71.741252539112381</c:v>
                </c:pt>
                <c:pt idx="75">
                  <c:v>71.806501015644955</c:v>
                </c:pt>
                <c:pt idx="76">
                  <c:v>71.868600406257968</c:v>
                </c:pt>
                <c:pt idx="77">
                  <c:v>71.923440162503184</c:v>
                </c:pt>
                <c:pt idx="78">
                  <c:v>71.96337606500127</c:v>
                </c:pt>
                <c:pt idx="79">
                  <c:v>71.997350426000509</c:v>
                </c:pt>
                <c:pt idx="80">
                  <c:v>72.022940170400204</c:v>
                </c:pt>
                <c:pt idx="81">
                  <c:v>72.045176068160089</c:v>
                </c:pt>
                <c:pt idx="82">
                  <c:v>72.060070427264037</c:v>
                </c:pt>
                <c:pt idx="83">
                  <c:v>72.066028170905611</c:v>
                </c:pt>
                <c:pt idx="84">
                  <c:v>72.06841126836224</c:v>
                </c:pt>
                <c:pt idx="85">
                  <c:v>72.063364507344886</c:v>
                </c:pt>
                <c:pt idx="86">
                  <c:v>72.05534580293795</c:v>
                </c:pt>
                <c:pt idx="87">
                  <c:v>72.046138321175192</c:v>
                </c:pt>
                <c:pt idx="88">
                  <c:v>72.030455328470083</c:v>
                </c:pt>
                <c:pt idx="89">
                  <c:v>72.01218213138803</c:v>
                </c:pt>
                <c:pt idx="90">
                  <c:v>71.986872852555209</c:v>
                </c:pt>
                <c:pt idx="91">
                  <c:v>71.958749141022082</c:v>
                </c:pt>
                <c:pt idx="92">
                  <c:v>71.929499656408836</c:v>
                </c:pt>
                <c:pt idx="93">
                  <c:v>71.899799862563526</c:v>
                </c:pt>
                <c:pt idx="94">
                  <c:v>71.863919945025415</c:v>
                </c:pt>
                <c:pt idx="95">
                  <c:v>71.83156797801017</c:v>
                </c:pt>
                <c:pt idx="96">
                  <c:v>71.794627191204071</c:v>
                </c:pt>
                <c:pt idx="97">
                  <c:v>71.761850876481631</c:v>
                </c:pt>
                <c:pt idx="98">
                  <c:v>71.724740350592654</c:v>
                </c:pt>
                <c:pt idx="99">
                  <c:v>71.685896140237062</c:v>
                </c:pt>
              </c:numCache>
            </c:numRef>
          </c:val>
          <c:smooth val="0"/>
          <c:extLst>
            <c:ext xmlns:c16="http://schemas.microsoft.com/office/drawing/2014/chart" uri="{C3380CC4-5D6E-409C-BE32-E72D297353CC}">
              <c16:uniqueId val="{00000001-894D-4F34-8AD5-916947DA133F}"/>
            </c:ext>
          </c:extLst>
        </c:ser>
        <c:dLbls>
          <c:showLegendKey val="0"/>
          <c:showVal val="0"/>
          <c:showCatName val="0"/>
          <c:showSerName val="0"/>
          <c:showPercent val="0"/>
          <c:showBubbleSize val="0"/>
        </c:dLbls>
        <c:smooth val="0"/>
        <c:axId val="193708800"/>
        <c:axId val="193710720"/>
      </c:lineChart>
      <c:catAx>
        <c:axId val="193708800"/>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DataPoint</a:t>
                </a:r>
              </a:p>
            </c:rich>
          </c:tx>
          <c:overlay val="0"/>
          <c:spPr>
            <a:noFill/>
            <a:ln>
              <a:noFill/>
            </a:ln>
            <a:effectLst/>
          </c:spPr>
        </c:title>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710720"/>
        <c:crosses val="autoZero"/>
        <c:auto val="1"/>
        <c:lblAlgn val="ctr"/>
        <c:lblOffset val="100"/>
        <c:noMultiLvlLbl val="0"/>
      </c:catAx>
      <c:valAx>
        <c:axId val="193710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a:t>Value</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708800"/>
        <c:crosses val="autoZero"/>
        <c:crossBetween val="between"/>
      </c:valAx>
      <c:spPr>
        <a:noFill/>
        <a:ln>
          <a:noFill/>
        </a:ln>
        <a:effectLst/>
      </c:spPr>
    </c:plotArea>
    <c:legend>
      <c:legendPos val="b"/>
      <c:overlay val="0"/>
      <c:spPr>
        <a:noFill/>
        <a:ln cmpd="sng">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Current</a:t>
            </a:r>
            <a:r>
              <a:rPr lang="en-US" b="1" baseline="0"/>
              <a:t> Scenario Forecast</a:t>
            </a:r>
            <a:endParaRPr lang="en-US" b="1"/>
          </a:p>
        </c:rich>
      </c:tx>
      <c:overlay val="0"/>
      <c:spPr>
        <a:noFill/>
        <a:ln>
          <a:noFill/>
        </a:ln>
        <a:effectLst/>
      </c:spPr>
    </c:title>
    <c:autoTitleDeleted val="0"/>
    <c:plotArea>
      <c:layout/>
      <c:lineChart>
        <c:grouping val="standard"/>
        <c:varyColors val="0"/>
        <c:ser>
          <c:idx val="0"/>
          <c:order val="0"/>
          <c:tx>
            <c:v>Actual</c:v>
          </c:tx>
          <c:spPr>
            <a:ln w="28575" cap="rnd">
              <a:solidFill>
                <a:schemeClr val="accent1"/>
              </a:solidFill>
              <a:round/>
            </a:ln>
            <a:effectLst/>
          </c:spPr>
          <c:marker>
            <c:symbol val="none"/>
          </c:marker>
          <c:val>
            <c:numRef>
              <c:f>'[580 project (1).xlsx]Forecasting'!$C$6:$C$105</c:f>
              <c:numCache>
                <c:formatCode>General</c:formatCode>
                <c:ptCount val="100"/>
                <c:pt idx="0">
                  <c:v>41.77</c:v>
                </c:pt>
                <c:pt idx="1">
                  <c:v>42.52</c:v>
                </c:pt>
                <c:pt idx="2">
                  <c:v>43.25</c:v>
                </c:pt>
                <c:pt idx="3">
                  <c:v>44.15</c:v>
                </c:pt>
                <c:pt idx="4">
                  <c:v>45.06</c:v>
                </c:pt>
                <c:pt idx="5">
                  <c:v>46.02</c:v>
                </c:pt>
                <c:pt idx="6">
                  <c:v>47.22</c:v>
                </c:pt>
                <c:pt idx="7">
                  <c:v>48.34</c:v>
                </c:pt>
                <c:pt idx="8">
                  <c:v>49.18</c:v>
                </c:pt>
                <c:pt idx="9">
                  <c:v>49.76</c:v>
                </c:pt>
                <c:pt idx="10">
                  <c:v>50.6</c:v>
                </c:pt>
                <c:pt idx="11">
                  <c:v>51.51</c:v>
                </c:pt>
                <c:pt idx="12">
                  <c:v>52.36</c:v>
                </c:pt>
                <c:pt idx="13">
                  <c:v>53.16</c:v>
                </c:pt>
                <c:pt idx="14">
                  <c:v>53.92</c:v>
                </c:pt>
                <c:pt idx="15">
                  <c:v>54.62</c:v>
                </c:pt>
                <c:pt idx="16">
                  <c:v>55.32</c:v>
                </c:pt>
                <c:pt idx="17">
                  <c:v>56.17</c:v>
                </c:pt>
                <c:pt idx="18">
                  <c:v>57</c:v>
                </c:pt>
                <c:pt idx="19">
                  <c:v>57.44</c:v>
                </c:pt>
                <c:pt idx="20">
                  <c:v>57.36</c:v>
                </c:pt>
                <c:pt idx="21">
                  <c:v>57.97</c:v>
                </c:pt>
                <c:pt idx="22">
                  <c:v>58.5</c:v>
                </c:pt>
                <c:pt idx="23">
                  <c:v>57.58</c:v>
                </c:pt>
                <c:pt idx="24">
                  <c:v>56.06</c:v>
                </c:pt>
                <c:pt idx="25">
                  <c:v>54.53</c:v>
                </c:pt>
                <c:pt idx="26">
                  <c:v>52.97</c:v>
                </c:pt>
                <c:pt idx="27">
                  <c:v>51.32</c:v>
                </c:pt>
                <c:pt idx="28">
                  <c:v>49.97</c:v>
                </c:pt>
                <c:pt idx="29">
                  <c:v>48.72</c:v>
                </c:pt>
                <c:pt idx="30">
                  <c:v>46.91</c:v>
                </c:pt>
                <c:pt idx="31">
                  <c:v>45.01</c:v>
                </c:pt>
                <c:pt idx="32">
                  <c:v>42.97</c:v>
                </c:pt>
                <c:pt idx="33">
                  <c:v>40.880000000000003</c:v>
                </c:pt>
                <c:pt idx="34">
                  <c:v>38.799999999999997</c:v>
                </c:pt>
                <c:pt idx="35">
                  <c:v>36.82</c:v>
                </c:pt>
                <c:pt idx="36">
                  <c:v>35.01</c:v>
                </c:pt>
                <c:pt idx="37">
                  <c:v>33.380000000000003</c:v>
                </c:pt>
                <c:pt idx="38">
                  <c:v>32.090000000000003</c:v>
                </c:pt>
                <c:pt idx="39">
                  <c:v>30.98</c:v>
                </c:pt>
                <c:pt idx="40">
                  <c:v>30.18</c:v>
                </c:pt>
                <c:pt idx="41">
                  <c:v>29.39</c:v>
                </c:pt>
                <c:pt idx="42">
                  <c:v>28.66</c:v>
                </c:pt>
                <c:pt idx="43">
                  <c:v>27.94</c:v>
                </c:pt>
                <c:pt idx="44">
                  <c:v>27.24</c:v>
                </c:pt>
                <c:pt idx="45">
                  <c:v>26.61</c:v>
                </c:pt>
                <c:pt idx="46">
                  <c:v>26.02</c:v>
                </c:pt>
                <c:pt idx="47">
                  <c:v>25.48</c:v>
                </c:pt>
                <c:pt idx="48">
                  <c:v>24.97</c:v>
                </c:pt>
                <c:pt idx="49">
                  <c:v>24.5</c:v>
                </c:pt>
                <c:pt idx="50">
                  <c:v>24.04</c:v>
                </c:pt>
                <c:pt idx="51">
                  <c:v>23.6</c:v>
                </c:pt>
                <c:pt idx="52">
                  <c:v>23.18</c:v>
                </c:pt>
                <c:pt idx="53">
                  <c:v>22.77</c:v>
                </c:pt>
                <c:pt idx="54">
                  <c:v>22.36</c:v>
                </c:pt>
                <c:pt idx="55">
                  <c:v>21.98</c:v>
                </c:pt>
                <c:pt idx="56">
                  <c:v>21.62</c:v>
                </c:pt>
                <c:pt idx="57">
                  <c:v>21.28</c:v>
                </c:pt>
                <c:pt idx="58">
                  <c:v>20.96</c:v>
                </c:pt>
                <c:pt idx="59">
                  <c:v>20.65</c:v>
                </c:pt>
                <c:pt idx="60">
                  <c:v>20.36</c:v>
                </c:pt>
                <c:pt idx="61">
                  <c:v>20.079999999999998</c:v>
                </c:pt>
                <c:pt idx="62">
                  <c:v>19.809999999999999</c:v>
                </c:pt>
                <c:pt idx="63">
                  <c:v>19.559999999999999</c:v>
                </c:pt>
                <c:pt idx="64">
                  <c:v>19.309999999999999</c:v>
                </c:pt>
                <c:pt idx="65">
                  <c:v>19.079999999999998</c:v>
                </c:pt>
                <c:pt idx="66">
                  <c:v>18.86</c:v>
                </c:pt>
                <c:pt idx="67">
                  <c:v>18.66</c:v>
                </c:pt>
                <c:pt idx="68">
                  <c:v>18.46</c:v>
                </c:pt>
                <c:pt idx="69">
                  <c:v>18.28</c:v>
                </c:pt>
                <c:pt idx="70">
                  <c:v>18.11</c:v>
                </c:pt>
                <c:pt idx="71">
                  <c:v>17.96</c:v>
                </c:pt>
                <c:pt idx="72">
                  <c:v>17.82</c:v>
                </c:pt>
                <c:pt idx="73">
                  <c:v>17.690000000000001</c:v>
                </c:pt>
                <c:pt idx="74">
                  <c:v>17.57</c:v>
                </c:pt>
                <c:pt idx="75">
                  <c:v>17.46</c:v>
                </c:pt>
                <c:pt idx="76">
                  <c:v>17.36</c:v>
                </c:pt>
                <c:pt idx="77">
                  <c:v>17.27</c:v>
                </c:pt>
                <c:pt idx="78">
                  <c:v>17.18</c:v>
                </c:pt>
                <c:pt idx="79">
                  <c:v>17.11</c:v>
                </c:pt>
                <c:pt idx="80">
                  <c:v>17.03</c:v>
                </c:pt>
                <c:pt idx="81">
                  <c:v>16.97</c:v>
                </c:pt>
                <c:pt idx="82">
                  <c:v>16.91</c:v>
                </c:pt>
                <c:pt idx="83">
                  <c:v>16.86</c:v>
                </c:pt>
                <c:pt idx="84">
                  <c:v>16.809999999999999</c:v>
                </c:pt>
                <c:pt idx="85">
                  <c:v>16.77</c:v>
                </c:pt>
                <c:pt idx="86">
                  <c:v>16.73</c:v>
                </c:pt>
                <c:pt idx="87">
                  <c:v>16.7</c:v>
                </c:pt>
                <c:pt idx="88">
                  <c:v>16.68</c:v>
                </c:pt>
                <c:pt idx="89">
                  <c:v>16.649999999999999</c:v>
                </c:pt>
                <c:pt idx="90">
                  <c:v>16.64</c:v>
                </c:pt>
                <c:pt idx="91">
                  <c:v>16.62</c:v>
                </c:pt>
                <c:pt idx="92">
                  <c:v>16.61</c:v>
                </c:pt>
                <c:pt idx="93">
                  <c:v>16.600000000000001</c:v>
                </c:pt>
                <c:pt idx="94">
                  <c:v>16.600000000000001</c:v>
                </c:pt>
                <c:pt idx="95">
                  <c:v>16.600000000000001</c:v>
                </c:pt>
                <c:pt idx="96">
                  <c:v>16.600000000000001</c:v>
                </c:pt>
                <c:pt idx="97">
                  <c:v>16.600000000000001</c:v>
                </c:pt>
                <c:pt idx="98">
                  <c:v>16.61</c:v>
                </c:pt>
                <c:pt idx="99">
                  <c:v>16.62</c:v>
                </c:pt>
              </c:numCache>
            </c:numRef>
          </c:val>
          <c:smooth val="0"/>
          <c:extLst>
            <c:ext xmlns:c16="http://schemas.microsoft.com/office/drawing/2014/chart" uri="{C3380CC4-5D6E-409C-BE32-E72D297353CC}">
              <c16:uniqueId val="{00000000-FA93-4574-8AD7-E7953D86508F}"/>
            </c:ext>
          </c:extLst>
        </c:ser>
        <c:ser>
          <c:idx val="1"/>
          <c:order val="1"/>
          <c:tx>
            <c:v>Forecast</c:v>
          </c:tx>
          <c:spPr>
            <a:ln w="28575" cap="rnd">
              <a:solidFill>
                <a:schemeClr val="accent2"/>
              </a:solidFill>
              <a:round/>
            </a:ln>
            <a:effectLst/>
          </c:spPr>
          <c:marker>
            <c:symbol val="none"/>
          </c:marker>
          <c:val>
            <c:numRef>
              <c:f>'[580 project (1).xlsx]Forecasting'!$F$6:$F$105</c:f>
              <c:numCache>
                <c:formatCode>0.000</c:formatCode>
                <c:ptCount val="100"/>
                <c:pt idx="0">
                  <c:v>40.840000000000003</c:v>
                </c:pt>
                <c:pt idx="1">
                  <c:v>41.398000000000003</c:v>
                </c:pt>
                <c:pt idx="2">
                  <c:v>42.071200000000005</c:v>
                </c:pt>
                <c:pt idx="3">
                  <c:v>42.778480000000002</c:v>
                </c:pt>
                <c:pt idx="4">
                  <c:v>43.601392000000004</c:v>
                </c:pt>
                <c:pt idx="5">
                  <c:v>44.476556800000004</c:v>
                </c:pt>
                <c:pt idx="6">
                  <c:v>45.402622720000004</c:v>
                </c:pt>
                <c:pt idx="7">
                  <c:v>46.493049087999999</c:v>
                </c:pt>
                <c:pt idx="8">
                  <c:v>47.601219635200003</c:v>
                </c:pt>
                <c:pt idx="9">
                  <c:v>48.548487854080001</c:v>
                </c:pt>
                <c:pt idx="10">
                  <c:v>49.275395141632004</c:v>
                </c:pt>
                <c:pt idx="11">
                  <c:v>50.070158056652801</c:v>
                </c:pt>
                <c:pt idx="12">
                  <c:v>50.934063222661123</c:v>
                </c:pt>
                <c:pt idx="13">
                  <c:v>51.789625289064446</c:v>
                </c:pt>
                <c:pt idx="14">
                  <c:v>52.611850115625778</c:v>
                </c:pt>
                <c:pt idx="15">
                  <c:v>53.396740046250308</c:v>
                </c:pt>
                <c:pt idx="16">
                  <c:v>54.130696018500124</c:v>
                </c:pt>
                <c:pt idx="17">
                  <c:v>54.844278407400054</c:v>
                </c:pt>
                <c:pt idx="18">
                  <c:v>55.639711362960021</c:v>
                </c:pt>
                <c:pt idx="19">
                  <c:v>56.455884545184006</c:v>
                </c:pt>
                <c:pt idx="20">
                  <c:v>57.046353818073598</c:v>
                </c:pt>
                <c:pt idx="21">
                  <c:v>57.234541527229439</c:v>
                </c:pt>
                <c:pt idx="22">
                  <c:v>57.675816610891772</c:v>
                </c:pt>
                <c:pt idx="23">
                  <c:v>58.170326644356713</c:v>
                </c:pt>
                <c:pt idx="24">
                  <c:v>57.816130657742683</c:v>
                </c:pt>
                <c:pt idx="25">
                  <c:v>56.762452263097074</c:v>
                </c:pt>
                <c:pt idx="26">
                  <c:v>55.42298090523883</c:v>
                </c:pt>
                <c:pt idx="27">
                  <c:v>53.951192362095526</c:v>
                </c:pt>
                <c:pt idx="28">
                  <c:v>52.372476944838212</c:v>
                </c:pt>
                <c:pt idx="29">
                  <c:v>50.930990777935286</c:v>
                </c:pt>
                <c:pt idx="30">
                  <c:v>49.604396311174114</c:v>
                </c:pt>
                <c:pt idx="31">
                  <c:v>47.987758524469641</c:v>
                </c:pt>
                <c:pt idx="32">
                  <c:v>46.201103409787855</c:v>
                </c:pt>
                <c:pt idx="33">
                  <c:v>44.262441363915144</c:v>
                </c:pt>
                <c:pt idx="34">
                  <c:v>42.232976545566061</c:v>
                </c:pt>
                <c:pt idx="35">
                  <c:v>40.173190618226421</c:v>
                </c:pt>
                <c:pt idx="36">
                  <c:v>38.161276247290573</c:v>
                </c:pt>
                <c:pt idx="37">
                  <c:v>36.270510498916224</c:v>
                </c:pt>
                <c:pt idx="38">
                  <c:v>34.536204199566491</c:v>
                </c:pt>
                <c:pt idx="39">
                  <c:v>33.068481679826597</c:v>
                </c:pt>
                <c:pt idx="40">
                  <c:v>31.815392671930638</c:v>
                </c:pt>
                <c:pt idx="41">
                  <c:v>30.834157068772257</c:v>
                </c:pt>
                <c:pt idx="42">
                  <c:v>29.967662827508903</c:v>
                </c:pt>
                <c:pt idx="43">
                  <c:v>29.183065131003559</c:v>
                </c:pt>
                <c:pt idx="44">
                  <c:v>28.437226052401424</c:v>
                </c:pt>
                <c:pt idx="45">
                  <c:v>27.71889042096057</c:v>
                </c:pt>
                <c:pt idx="46">
                  <c:v>27.053556168384226</c:v>
                </c:pt>
                <c:pt idx="47">
                  <c:v>26.43342246735369</c:v>
                </c:pt>
                <c:pt idx="48">
                  <c:v>25.861368986941478</c:v>
                </c:pt>
                <c:pt idx="49">
                  <c:v>25.326547594776592</c:v>
                </c:pt>
                <c:pt idx="50">
                  <c:v>24.830619037910637</c:v>
                </c:pt>
                <c:pt idx="51">
                  <c:v>24.356247615164257</c:v>
                </c:pt>
                <c:pt idx="52">
                  <c:v>23.902499046065703</c:v>
                </c:pt>
                <c:pt idx="53">
                  <c:v>23.468999618426281</c:v>
                </c:pt>
                <c:pt idx="54">
                  <c:v>23.049599847370512</c:v>
                </c:pt>
                <c:pt idx="55">
                  <c:v>22.635839938948202</c:v>
                </c:pt>
                <c:pt idx="56">
                  <c:v>22.24233597557928</c:v>
                </c:pt>
                <c:pt idx="57">
                  <c:v>21.868934390231711</c:v>
                </c:pt>
                <c:pt idx="58">
                  <c:v>21.515573756092685</c:v>
                </c:pt>
                <c:pt idx="59">
                  <c:v>21.182229502437075</c:v>
                </c:pt>
                <c:pt idx="60">
                  <c:v>20.862891800974829</c:v>
                </c:pt>
                <c:pt idx="61">
                  <c:v>20.561156720389931</c:v>
                </c:pt>
                <c:pt idx="62">
                  <c:v>20.272462688155969</c:v>
                </c:pt>
                <c:pt idx="63">
                  <c:v>19.994985075262385</c:v>
                </c:pt>
                <c:pt idx="64">
                  <c:v>19.733994030104952</c:v>
                </c:pt>
                <c:pt idx="65">
                  <c:v>19.479597612041978</c:v>
                </c:pt>
                <c:pt idx="66">
                  <c:v>19.23983904481679</c:v>
                </c:pt>
                <c:pt idx="67">
                  <c:v>19.011935617926717</c:v>
                </c:pt>
                <c:pt idx="68">
                  <c:v>18.800774247170686</c:v>
                </c:pt>
                <c:pt idx="69">
                  <c:v>18.596309698868275</c:v>
                </c:pt>
                <c:pt idx="70">
                  <c:v>18.406523879547311</c:v>
                </c:pt>
                <c:pt idx="71">
                  <c:v>18.228609551818924</c:v>
                </c:pt>
                <c:pt idx="72">
                  <c:v>18.067443820727568</c:v>
                </c:pt>
                <c:pt idx="73">
                  <c:v>17.918977528291027</c:v>
                </c:pt>
                <c:pt idx="74">
                  <c:v>17.781591011316412</c:v>
                </c:pt>
                <c:pt idx="75">
                  <c:v>17.654636404526563</c:v>
                </c:pt>
                <c:pt idx="76">
                  <c:v>17.537854561810626</c:v>
                </c:pt>
                <c:pt idx="77">
                  <c:v>17.43114182472425</c:v>
                </c:pt>
                <c:pt idx="78">
                  <c:v>17.334456729889702</c:v>
                </c:pt>
                <c:pt idx="79">
                  <c:v>17.24178269195588</c:v>
                </c:pt>
                <c:pt idx="80">
                  <c:v>17.162713076782353</c:v>
                </c:pt>
                <c:pt idx="81">
                  <c:v>17.083085230712943</c:v>
                </c:pt>
                <c:pt idx="82">
                  <c:v>17.015234092285176</c:v>
                </c:pt>
                <c:pt idx="83">
                  <c:v>16.952093636914071</c:v>
                </c:pt>
                <c:pt idx="84">
                  <c:v>16.896837454765627</c:v>
                </c:pt>
                <c:pt idx="85">
                  <c:v>16.84473498190625</c:v>
                </c:pt>
                <c:pt idx="86">
                  <c:v>16.799893992762499</c:v>
                </c:pt>
                <c:pt idx="87">
                  <c:v>16.757957597105001</c:v>
                </c:pt>
                <c:pt idx="88">
                  <c:v>16.723183038842002</c:v>
                </c:pt>
                <c:pt idx="89">
                  <c:v>16.6972732155368</c:v>
                </c:pt>
                <c:pt idx="90">
                  <c:v>16.668909286214721</c:v>
                </c:pt>
                <c:pt idx="91">
                  <c:v>16.651563714485889</c:v>
                </c:pt>
                <c:pt idx="92">
                  <c:v>16.632625485794357</c:v>
                </c:pt>
                <c:pt idx="93">
                  <c:v>16.619050194317744</c:v>
                </c:pt>
                <c:pt idx="94">
                  <c:v>16.607620077727098</c:v>
                </c:pt>
                <c:pt idx="95">
                  <c:v>16.603048031090839</c:v>
                </c:pt>
                <c:pt idx="96">
                  <c:v>16.601219212436337</c:v>
                </c:pt>
                <c:pt idx="97">
                  <c:v>16.600487684974535</c:v>
                </c:pt>
                <c:pt idx="98">
                  <c:v>16.600195073989816</c:v>
                </c:pt>
                <c:pt idx="99">
                  <c:v>16.606078029595928</c:v>
                </c:pt>
              </c:numCache>
            </c:numRef>
          </c:val>
          <c:smooth val="0"/>
          <c:extLst>
            <c:ext xmlns:c16="http://schemas.microsoft.com/office/drawing/2014/chart" uri="{C3380CC4-5D6E-409C-BE32-E72D297353CC}">
              <c16:uniqueId val="{00000001-FA93-4574-8AD7-E7953D86508F}"/>
            </c:ext>
          </c:extLst>
        </c:ser>
        <c:dLbls>
          <c:showLegendKey val="0"/>
          <c:showVal val="0"/>
          <c:showCatName val="0"/>
          <c:showSerName val="0"/>
          <c:showPercent val="0"/>
          <c:showBubbleSize val="0"/>
        </c:dLbls>
        <c:smooth val="0"/>
        <c:axId val="193578112"/>
        <c:axId val="193579648"/>
      </c:lineChart>
      <c:catAx>
        <c:axId val="19357811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579648"/>
        <c:crosses val="autoZero"/>
        <c:auto val="1"/>
        <c:lblAlgn val="ctr"/>
        <c:lblOffset val="100"/>
        <c:noMultiLvlLbl val="0"/>
      </c:catAx>
      <c:valAx>
        <c:axId val="19357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578112"/>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Sensitivity Analysis</a:t>
            </a:r>
          </a:p>
        </c:rich>
      </c:tx>
      <c:overlay val="0"/>
      <c:spPr>
        <a:noFill/>
        <a:ln>
          <a:noFill/>
        </a:ln>
        <a:effectLst/>
      </c:spPr>
    </c:title>
    <c:autoTitleDeleted val="0"/>
    <c:plotArea>
      <c:layout/>
      <c:lineChart>
        <c:grouping val="standard"/>
        <c:varyColors val="0"/>
        <c:ser>
          <c:idx val="0"/>
          <c:order val="0"/>
          <c:tx>
            <c:strRef>
              <c:f>'[580 project (1).xlsx]Senstivity Analysis'!$B$5</c:f>
              <c:strCache>
                <c:ptCount val="1"/>
                <c:pt idx="0">
                  <c:v>Baseline</c:v>
                </c:pt>
              </c:strCache>
            </c:strRef>
          </c:tx>
          <c:spPr>
            <a:ln w="28575" cap="rnd">
              <a:solidFill>
                <a:schemeClr val="accent1"/>
              </a:solidFill>
              <a:round/>
            </a:ln>
            <a:effectLst/>
          </c:spPr>
          <c:marker>
            <c:symbol val="none"/>
          </c:marker>
          <c:cat>
            <c:numRef>
              <c:f>'[580 project (1).xlsx]Senstivity Analysis'!$A$6:$A$106</c:f>
              <c:numCache>
                <c:formatCode>General</c:formatCode>
                <c:ptCount val="1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numCache>
            </c:numRef>
          </c:cat>
          <c:val>
            <c:numRef>
              <c:f>'[580 project (1).xlsx]Senstivity Analysis'!$B$6:$B$106</c:f>
              <c:numCache>
                <c:formatCode>General</c:formatCode>
                <c:ptCount val="101"/>
                <c:pt idx="0">
                  <c:v>0.79</c:v>
                </c:pt>
                <c:pt idx="1">
                  <c:v>0.83</c:v>
                </c:pt>
                <c:pt idx="2">
                  <c:v>0.85</c:v>
                </c:pt>
                <c:pt idx="3">
                  <c:v>0.87</c:v>
                </c:pt>
                <c:pt idx="4">
                  <c:v>0.88</c:v>
                </c:pt>
                <c:pt idx="5">
                  <c:v>0.89</c:v>
                </c:pt>
                <c:pt idx="6">
                  <c:v>0.89</c:v>
                </c:pt>
                <c:pt idx="7">
                  <c:v>0.89</c:v>
                </c:pt>
                <c:pt idx="8">
                  <c:v>0.9</c:v>
                </c:pt>
                <c:pt idx="9">
                  <c:v>0.92</c:v>
                </c:pt>
                <c:pt idx="10">
                  <c:v>0.95</c:v>
                </c:pt>
                <c:pt idx="11">
                  <c:v>0.97</c:v>
                </c:pt>
                <c:pt idx="12">
                  <c:v>1</c:v>
                </c:pt>
                <c:pt idx="13">
                  <c:v>1.03</c:v>
                </c:pt>
                <c:pt idx="14">
                  <c:v>1.07</c:v>
                </c:pt>
                <c:pt idx="15">
                  <c:v>1.1000000000000001</c:v>
                </c:pt>
                <c:pt idx="16">
                  <c:v>1.1299999999999999</c:v>
                </c:pt>
                <c:pt idx="17">
                  <c:v>1.1599999999999999</c:v>
                </c:pt>
                <c:pt idx="18">
                  <c:v>1.18</c:v>
                </c:pt>
                <c:pt idx="19">
                  <c:v>1.21</c:v>
                </c:pt>
                <c:pt idx="20">
                  <c:v>1.23</c:v>
                </c:pt>
                <c:pt idx="21">
                  <c:v>1.26</c:v>
                </c:pt>
                <c:pt idx="22">
                  <c:v>1.29</c:v>
                </c:pt>
                <c:pt idx="23">
                  <c:v>1.31</c:v>
                </c:pt>
                <c:pt idx="24">
                  <c:v>1.34</c:v>
                </c:pt>
                <c:pt idx="25">
                  <c:v>1.36</c:v>
                </c:pt>
                <c:pt idx="26">
                  <c:v>1.39</c:v>
                </c:pt>
                <c:pt idx="27">
                  <c:v>1.41</c:v>
                </c:pt>
                <c:pt idx="28">
                  <c:v>1.43</c:v>
                </c:pt>
                <c:pt idx="29">
                  <c:v>1.46</c:v>
                </c:pt>
                <c:pt idx="30">
                  <c:v>1.48</c:v>
                </c:pt>
                <c:pt idx="31">
                  <c:v>1.51</c:v>
                </c:pt>
                <c:pt idx="32">
                  <c:v>1.53</c:v>
                </c:pt>
                <c:pt idx="33">
                  <c:v>1.56</c:v>
                </c:pt>
                <c:pt idx="34">
                  <c:v>1.58</c:v>
                </c:pt>
                <c:pt idx="35">
                  <c:v>1.61</c:v>
                </c:pt>
                <c:pt idx="36">
                  <c:v>1.63</c:v>
                </c:pt>
                <c:pt idx="37">
                  <c:v>1.66</c:v>
                </c:pt>
                <c:pt idx="38">
                  <c:v>1.69</c:v>
                </c:pt>
                <c:pt idx="39">
                  <c:v>1.71</c:v>
                </c:pt>
                <c:pt idx="40">
                  <c:v>1.74</c:v>
                </c:pt>
                <c:pt idx="41">
                  <c:v>1.76</c:v>
                </c:pt>
                <c:pt idx="42">
                  <c:v>1.79</c:v>
                </c:pt>
                <c:pt idx="43">
                  <c:v>1.81</c:v>
                </c:pt>
                <c:pt idx="44">
                  <c:v>1.84</c:v>
                </c:pt>
                <c:pt idx="45">
                  <c:v>1.87</c:v>
                </c:pt>
                <c:pt idx="46">
                  <c:v>1.89</c:v>
                </c:pt>
                <c:pt idx="47">
                  <c:v>1.92</c:v>
                </c:pt>
                <c:pt idx="48">
                  <c:v>1.95</c:v>
                </c:pt>
                <c:pt idx="49">
                  <c:v>1.97</c:v>
                </c:pt>
                <c:pt idx="50">
                  <c:v>2</c:v>
                </c:pt>
                <c:pt idx="51">
                  <c:v>2.02</c:v>
                </c:pt>
                <c:pt idx="52">
                  <c:v>2.0499999999999998</c:v>
                </c:pt>
                <c:pt idx="53">
                  <c:v>2.08</c:v>
                </c:pt>
                <c:pt idx="54">
                  <c:v>2.1</c:v>
                </c:pt>
                <c:pt idx="55">
                  <c:v>2.13</c:v>
                </c:pt>
                <c:pt idx="56">
                  <c:v>2.15</c:v>
                </c:pt>
                <c:pt idx="57">
                  <c:v>2.1800000000000002</c:v>
                </c:pt>
                <c:pt idx="58">
                  <c:v>2.21</c:v>
                </c:pt>
                <c:pt idx="59">
                  <c:v>2.23</c:v>
                </c:pt>
                <c:pt idx="60">
                  <c:v>2.2599999999999998</c:v>
                </c:pt>
                <c:pt idx="61">
                  <c:v>2.2799999999999998</c:v>
                </c:pt>
                <c:pt idx="62">
                  <c:v>2.31</c:v>
                </c:pt>
                <c:pt idx="63">
                  <c:v>2.34</c:v>
                </c:pt>
                <c:pt idx="64">
                  <c:v>2.36</c:v>
                </c:pt>
                <c:pt idx="65">
                  <c:v>2.39</c:v>
                </c:pt>
                <c:pt idx="66">
                  <c:v>2.42</c:v>
                </c:pt>
                <c:pt idx="67">
                  <c:v>2.44</c:v>
                </c:pt>
                <c:pt idx="68">
                  <c:v>2.4700000000000002</c:v>
                </c:pt>
                <c:pt idx="69">
                  <c:v>2.5</c:v>
                </c:pt>
                <c:pt idx="70">
                  <c:v>2.5299999999999998</c:v>
                </c:pt>
                <c:pt idx="71">
                  <c:v>2.5499999999999998</c:v>
                </c:pt>
                <c:pt idx="72">
                  <c:v>2.58</c:v>
                </c:pt>
                <c:pt idx="73">
                  <c:v>2.6</c:v>
                </c:pt>
                <c:pt idx="74">
                  <c:v>2.63</c:v>
                </c:pt>
                <c:pt idx="75">
                  <c:v>2.66</c:v>
                </c:pt>
                <c:pt idx="76">
                  <c:v>2.68</c:v>
                </c:pt>
                <c:pt idx="77">
                  <c:v>2.71</c:v>
                </c:pt>
                <c:pt idx="78">
                  <c:v>2.74</c:v>
                </c:pt>
                <c:pt idx="79">
                  <c:v>2.77</c:v>
                </c:pt>
                <c:pt idx="80">
                  <c:v>2.79</c:v>
                </c:pt>
                <c:pt idx="81">
                  <c:v>2.82</c:v>
                </c:pt>
                <c:pt idx="82">
                  <c:v>2.85</c:v>
                </c:pt>
                <c:pt idx="83">
                  <c:v>2.88</c:v>
                </c:pt>
                <c:pt idx="84">
                  <c:v>2.9</c:v>
                </c:pt>
                <c:pt idx="85">
                  <c:v>2.93</c:v>
                </c:pt>
                <c:pt idx="86">
                  <c:v>2.96</c:v>
                </c:pt>
                <c:pt idx="87">
                  <c:v>2.98</c:v>
                </c:pt>
                <c:pt idx="88">
                  <c:v>3.01</c:v>
                </c:pt>
                <c:pt idx="89">
                  <c:v>3.04</c:v>
                </c:pt>
                <c:pt idx="90">
                  <c:v>3.07</c:v>
                </c:pt>
                <c:pt idx="91">
                  <c:v>3.09</c:v>
                </c:pt>
                <c:pt idx="92">
                  <c:v>3.12</c:v>
                </c:pt>
                <c:pt idx="93">
                  <c:v>3.15</c:v>
                </c:pt>
                <c:pt idx="94">
                  <c:v>3.17</c:v>
                </c:pt>
                <c:pt idx="95">
                  <c:v>3.2</c:v>
                </c:pt>
                <c:pt idx="96">
                  <c:v>3.22</c:v>
                </c:pt>
                <c:pt idx="97">
                  <c:v>3.25</c:v>
                </c:pt>
                <c:pt idx="98">
                  <c:v>3.27</c:v>
                </c:pt>
                <c:pt idx="99">
                  <c:v>3.3</c:v>
                </c:pt>
                <c:pt idx="100">
                  <c:v>3.32</c:v>
                </c:pt>
              </c:numCache>
            </c:numRef>
          </c:val>
          <c:smooth val="0"/>
          <c:extLst>
            <c:ext xmlns:c16="http://schemas.microsoft.com/office/drawing/2014/chart" uri="{C3380CC4-5D6E-409C-BE32-E72D297353CC}">
              <c16:uniqueId val="{00000000-7288-4129-BBA3-D470285A6667}"/>
            </c:ext>
          </c:extLst>
        </c:ser>
        <c:ser>
          <c:idx val="1"/>
          <c:order val="1"/>
          <c:tx>
            <c:strRef>
              <c:f>'[580 project (1).xlsx]Senstivity Analysis'!$C$5</c:f>
              <c:strCache>
                <c:ptCount val="1"/>
                <c:pt idx="0">
                  <c:v>Current Scenario</c:v>
                </c:pt>
              </c:strCache>
            </c:strRef>
          </c:tx>
          <c:spPr>
            <a:ln w="28575" cap="rnd">
              <a:solidFill>
                <a:schemeClr val="accent2"/>
              </a:solidFill>
              <a:round/>
            </a:ln>
            <a:effectLst/>
          </c:spPr>
          <c:marker>
            <c:symbol val="none"/>
          </c:marker>
          <c:cat>
            <c:numRef>
              <c:f>'[580 project (1).xlsx]Senstivity Analysis'!$A$6:$A$106</c:f>
              <c:numCache>
                <c:formatCode>General</c:formatCode>
                <c:ptCount val="1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numCache>
            </c:numRef>
          </c:cat>
          <c:val>
            <c:numRef>
              <c:f>'[580 project (1).xlsx]Senstivity Analysis'!$C$6:$C$106</c:f>
              <c:numCache>
                <c:formatCode>General</c:formatCode>
                <c:ptCount val="101"/>
                <c:pt idx="0">
                  <c:v>0.79</c:v>
                </c:pt>
                <c:pt idx="1">
                  <c:v>0.83</c:v>
                </c:pt>
                <c:pt idx="2">
                  <c:v>0.85</c:v>
                </c:pt>
                <c:pt idx="3">
                  <c:v>0.87</c:v>
                </c:pt>
                <c:pt idx="4">
                  <c:v>0.88</c:v>
                </c:pt>
                <c:pt idx="5">
                  <c:v>0.89</c:v>
                </c:pt>
                <c:pt idx="6">
                  <c:v>0.89</c:v>
                </c:pt>
                <c:pt idx="7">
                  <c:v>0.89</c:v>
                </c:pt>
                <c:pt idx="8">
                  <c:v>0.9</c:v>
                </c:pt>
                <c:pt idx="9">
                  <c:v>0.92</c:v>
                </c:pt>
                <c:pt idx="10">
                  <c:v>0.95</c:v>
                </c:pt>
                <c:pt idx="11">
                  <c:v>0.97</c:v>
                </c:pt>
                <c:pt idx="12">
                  <c:v>1</c:v>
                </c:pt>
                <c:pt idx="13">
                  <c:v>1.03</c:v>
                </c:pt>
                <c:pt idx="14">
                  <c:v>1.07</c:v>
                </c:pt>
                <c:pt idx="15">
                  <c:v>1.1000000000000001</c:v>
                </c:pt>
                <c:pt idx="16">
                  <c:v>1.1299999999999999</c:v>
                </c:pt>
                <c:pt idx="17">
                  <c:v>1.1599999999999999</c:v>
                </c:pt>
                <c:pt idx="18">
                  <c:v>1.18</c:v>
                </c:pt>
                <c:pt idx="19">
                  <c:v>1.21</c:v>
                </c:pt>
                <c:pt idx="20">
                  <c:v>1.23</c:v>
                </c:pt>
                <c:pt idx="21">
                  <c:v>1.26</c:v>
                </c:pt>
                <c:pt idx="22">
                  <c:v>1.29</c:v>
                </c:pt>
                <c:pt idx="23">
                  <c:v>1.31</c:v>
                </c:pt>
                <c:pt idx="24">
                  <c:v>1.34</c:v>
                </c:pt>
                <c:pt idx="25">
                  <c:v>1.36</c:v>
                </c:pt>
                <c:pt idx="26">
                  <c:v>1.38</c:v>
                </c:pt>
                <c:pt idx="27">
                  <c:v>1.41</c:v>
                </c:pt>
                <c:pt idx="28">
                  <c:v>1.43</c:v>
                </c:pt>
                <c:pt idx="29">
                  <c:v>1.45</c:v>
                </c:pt>
                <c:pt idx="30">
                  <c:v>1.47</c:v>
                </c:pt>
                <c:pt idx="31">
                  <c:v>1.49</c:v>
                </c:pt>
                <c:pt idx="32">
                  <c:v>1.51</c:v>
                </c:pt>
                <c:pt idx="33">
                  <c:v>1.53</c:v>
                </c:pt>
                <c:pt idx="34">
                  <c:v>1.55</c:v>
                </c:pt>
                <c:pt idx="35">
                  <c:v>1.56</c:v>
                </c:pt>
                <c:pt idx="36">
                  <c:v>1.58</c:v>
                </c:pt>
                <c:pt idx="37">
                  <c:v>1.59</c:v>
                </c:pt>
                <c:pt idx="38">
                  <c:v>1.61</c:v>
                </c:pt>
                <c:pt idx="39">
                  <c:v>1.62</c:v>
                </c:pt>
                <c:pt idx="40">
                  <c:v>1.63</c:v>
                </c:pt>
                <c:pt idx="41">
                  <c:v>1.64</c:v>
                </c:pt>
                <c:pt idx="42">
                  <c:v>1.65</c:v>
                </c:pt>
                <c:pt idx="43">
                  <c:v>1.65</c:v>
                </c:pt>
                <c:pt idx="44">
                  <c:v>1.66</c:v>
                </c:pt>
                <c:pt idx="45">
                  <c:v>1.67</c:v>
                </c:pt>
                <c:pt idx="46">
                  <c:v>1.68</c:v>
                </c:pt>
                <c:pt idx="47">
                  <c:v>1.69</c:v>
                </c:pt>
                <c:pt idx="48">
                  <c:v>1.69</c:v>
                </c:pt>
                <c:pt idx="49">
                  <c:v>1.7</c:v>
                </c:pt>
                <c:pt idx="50">
                  <c:v>1.7</c:v>
                </c:pt>
                <c:pt idx="51">
                  <c:v>1.71</c:v>
                </c:pt>
                <c:pt idx="52">
                  <c:v>1.71</c:v>
                </c:pt>
                <c:pt idx="53">
                  <c:v>1.72</c:v>
                </c:pt>
                <c:pt idx="54">
                  <c:v>1.72</c:v>
                </c:pt>
                <c:pt idx="55">
                  <c:v>1.73</c:v>
                </c:pt>
                <c:pt idx="56">
                  <c:v>1.73</c:v>
                </c:pt>
                <c:pt idx="57">
                  <c:v>1.74</c:v>
                </c:pt>
                <c:pt idx="58">
                  <c:v>1.74</c:v>
                </c:pt>
                <c:pt idx="59">
                  <c:v>1.74</c:v>
                </c:pt>
                <c:pt idx="60">
                  <c:v>1.75</c:v>
                </c:pt>
                <c:pt idx="61">
                  <c:v>1.75</c:v>
                </c:pt>
                <c:pt idx="62">
                  <c:v>1.75</c:v>
                </c:pt>
                <c:pt idx="63">
                  <c:v>1.76</c:v>
                </c:pt>
                <c:pt idx="64">
                  <c:v>1.76</c:v>
                </c:pt>
                <c:pt idx="65">
                  <c:v>1.76</c:v>
                </c:pt>
                <c:pt idx="66">
                  <c:v>1.77</c:v>
                </c:pt>
                <c:pt idx="67">
                  <c:v>1.77</c:v>
                </c:pt>
                <c:pt idx="68">
                  <c:v>1.78</c:v>
                </c:pt>
                <c:pt idx="69">
                  <c:v>1.78</c:v>
                </c:pt>
                <c:pt idx="70">
                  <c:v>1.78</c:v>
                </c:pt>
                <c:pt idx="71">
                  <c:v>1.79</c:v>
                </c:pt>
                <c:pt idx="72">
                  <c:v>1.79</c:v>
                </c:pt>
                <c:pt idx="73">
                  <c:v>1.79</c:v>
                </c:pt>
                <c:pt idx="74">
                  <c:v>1.8</c:v>
                </c:pt>
                <c:pt idx="75">
                  <c:v>1.8</c:v>
                </c:pt>
                <c:pt idx="76">
                  <c:v>1.8</c:v>
                </c:pt>
                <c:pt idx="77">
                  <c:v>1.81</c:v>
                </c:pt>
                <c:pt idx="78">
                  <c:v>1.81</c:v>
                </c:pt>
                <c:pt idx="79">
                  <c:v>1.82</c:v>
                </c:pt>
                <c:pt idx="80">
                  <c:v>1.82</c:v>
                </c:pt>
                <c:pt idx="81">
                  <c:v>1.83</c:v>
                </c:pt>
                <c:pt idx="82">
                  <c:v>1.83</c:v>
                </c:pt>
                <c:pt idx="83">
                  <c:v>1.84</c:v>
                </c:pt>
                <c:pt idx="84">
                  <c:v>1.84</c:v>
                </c:pt>
                <c:pt idx="85">
                  <c:v>1.85</c:v>
                </c:pt>
                <c:pt idx="86">
                  <c:v>1.85</c:v>
                </c:pt>
                <c:pt idx="87">
                  <c:v>1.86</c:v>
                </c:pt>
                <c:pt idx="88">
                  <c:v>1.86</c:v>
                </c:pt>
                <c:pt idx="89">
                  <c:v>1.87</c:v>
                </c:pt>
                <c:pt idx="90">
                  <c:v>1.87</c:v>
                </c:pt>
                <c:pt idx="91">
                  <c:v>1.88</c:v>
                </c:pt>
                <c:pt idx="92">
                  <c:v>1.88</c:v>
                </c:pt>
                <c:pt idx="93">
                  <c:v>1.89</c:v>
                </c:pt>
                <c:pt idx="94">
                  <c:v>1.89</c:v>
                </c:pt>
                <c:pt idx="95">
                  <c:v>1.9</c:v>
                </c:pt>
                <c:pt idx="96">
                  <c:v>1.9</c:v>
                </c:pt>
                <c:pt idx="97">
                  <c:v>1.91</c:v>
                </c:pt>
                <c:pt idx="98">
                  <c:v>1.91</c:v>
                </c:pt>
                <c:pt idx="99">
                  <c:v>1.91</c:v>
                </c:pt>
                <c:pt idx="100">
                  <c:v>1.92</c:v>
                </c:pt>
              </c:numCache>
            </c:numRef>
          </c:val>
          <c:smooth val="0"/>
          <c:extLst>
            <c:ext xmlns:c16="http://schemas.microsoft.com/office/drawing/2014/chart" uri="{C3380CC4-5D6E-409C-BE32-E72D297353CC}">
              <c16:uniqueId val="{00000001-7288-4129-BBA3-D470285A6667}"/>
            </c:ext>
          </c:extLst>
        </c:ser>
        <c:ser>
          <c:idx val="2"/>
          <c:order val="2"/>
          <c:tx>
            <c:strRef>
              <c:f>'[580 project (1).xlsx]Senstivity Analysis'!$D$5</c:f>
              <c:strCache>
                <c:ptCount val="1"/>
                <c:pt idx="0">
                  <c:v>Decrease by 10%</c:v>
                </c:pt>
              </c:strCache>
            </c:strRef>
          </c:tx>
          <c:spPr>
            <a:ln w="28575" cap="rnd">
              <a:solidFill>
                <a:schemeClr val="accent3"/>
              </a:solidFill>
              <a:round/>
            </a:ln>
            <a:effectLst/>
          </c:spPr>
          <c:marker>
            <c:symbol val="none"/>
          </c:marker>
          <c:cat>
            <c:numRef>
              <c:f>'[580 project (1).xlsx]Senstivity Analysis'!$A$6:$A$106</c:f>
              <c:numCache>
                <c:formatCode>General</c:formatCode>
                <c:ptCount val="1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numCache>
            </c:numRef>
          </c:cat>
          <c:val>
            <c:numRef>
              <c:f>'[580 project (1).xlsx]Senstivity Analysis'!$D$6:$D$106</c:f>
              <c:numCache>
                <c:formatCode>General</c:formatCode>
                <c:ptCount val="101"/>
                <c:pt idx="0">
                  <c:v>0.71100000000000008</c:v>
                </c:pt>
                <c:pt idx="1">
                  <c:v>0.747</c:v>
                </c:pt>
                <c:pt idx="2">
                  <c:v>0.76500000000000001</c:v>
                </c:pt>
                <c:pt idx="3">
                  <c:v>0.78300000000000003</c:v>
                </c:pt>
                <c:pt idx="4">
                  <c:v>0.79200000000000004</c:v>
                </c:pt>
                <c:pt idx="5">
                  <c:v>0.80100000000000005</c:v>
                </c:pt>
                <c:pt idx="6">
                  <c:v>0.80100000000000005</c:v>
                </c:pt>
                <c:pt idx="7">
                  <c:v>0.80100000000000005</c:v>
                </c:pt>
                <c:pt idx="8">
                  <c:v>0.81</c:v>
                </c:pt>
                <c:pt idx="9">
                  <c:v>0.82800000000000007</c:v>
                </c:pt>
                <c:pt idx="10">
                  <c:v>0.85499999999999998</c:v>
                </c:pt>
                <c:pt idx="11">
                  <c:v>0.873</c:v>
                </c:pt>
                <c:pt idx="12">
                  <c:v>0.9</c:v>
                </c:pt>
                <c:pt idx="13">
                  <c:v>0.92700000000000005</c:v>
                </c:pt>
                <c:pt idx="14">
                  <c:v>0.96300000000000008</c:v>
                </c:pt>
                <c:pt idx="15">
                  <c:v>0.9900000000000001</c:v>
                </c:pt>
                <c:pt idx="16">
                  <c:v>1.0169999999999999</c:v>
                </c:pt>
                <c:pt idx="17">
                  <c:v>1.044</c:v>
                </c:pt>
                <c:pt idx="18">
                  <c:v>1.0619999999999998</c:v>
                </c:pt>
                <c:pt idx="19">
                  <c:v>1.089</c:v>
                </c:pt>
                <c:pt idx="20">
                  <c:v>1.107</c:v>
                </c:pt>
                <c:pt idx="21">
                  <c:v>1.1339999999999999</c:v>
                </c:pt>
                <c:pt idx="22">
                  <c:v>1.161</c:v>
                </c:pt>
                <c:pt idx="23">
                  <c:v>1.179</c:v>
                </c:pt>
                <c:pt idx="24">
                  <c:v>1.206</c:v>
                </c:pt>
                <c:pt idx="25">
                  <c:v>1.2240000000000002</c:v>
                </c:pt>
                <c:pt idx="26">
                  <c:v>1.2509999999999999</c:v>
                </c:pt>
                <c:pt idx="27">
                  <c:v>1.2689999999999999</c:v>
                </c:pt>
                <c:pt idx="28">
                  <c:v>1.2869999999999999</c:v>
                </c:pt>
                <c:pt idx="29">
                  <c:v>1.3140000000000001</c:v>
                </c:pt>
                <c:pt idx="30">
                  <c:v>1.3320000000000001</c:v>
                </c:pt>
                <c:pt idx="31">
                  <c:v>1.359</c:v>
                </c:pt>
                <c:pt idx="32">
                  <c:v>1.377</c:v>
                </c:pt>
                <c:pt idx="33">
                  <c:v>1.4039999999999999</c:v>
                </c:pt>
                <c:pt idx="34">
                  <c:v>1.4220000000000002</c:v>
                </c:pt>
                <c:pt idx="35">
                  <c:v>1.4490000000000001</c:v>
                </c:pt>
                <c:pt idx="36">
                  <c:v>1.4669999999999999</c:v>
                </c:pt>
                <c:pt idx="37">
                  <c:v>1.494</c:v>
                </c:pt>
                <c:pt idx="38">
                  <c:v>1.5209999999999999</c:v>
                </c:pt>
                <c:pt idx="39">
                  <c:v>1.5389999999999999</c:v>
                </c:pt>
                <c:pt idx="40">
                  <c:v>1.5660000000000001</c:v>
                </c:pt>
                <c:pt idx="41">
                  <c:v>1.5840000000000001</c:v>
                </c:pt>
                <c:pt idx="42">
                  <c:v>1.611</c:v>
                </c:pt>
                <c:pt idx="43">
                  <c:v>1.629</c:v>
                </c:pt>
                <c:pt idx="44">
                  <c:v>1.6560000000000001</c:v>
                </c:pt>
                <c:pt idx="45">
                  <c:v>1.6830000000000001</c:v>
                </c:pt>
                <c:pt idx="46">
                  <c:v>1.7009999999999998</c:v>
                </c:pt>
                <c:pt idx="47">
                  <c:v>1.728</c:v>
                </c:pt>
                <c:pt idx="48">
                  <c:v>1.7549999999999999</c:v>
                </c:pt>
                <c:pt idx="49">
                  <c:v>1.7729999999999999</c:v>
                </c:pt>
                <c:pt idx="50">
                  <c:v>1.8</c:v>
                </c:pt>
                <c:pt idx="51">
                  <c:v>1.8180000000000001</c:v>
                </c:pt>
                <c:pt idx="52">
                  <c:v>1.8449999999999998</c:v>
                </c:pt>
                <c:pt idx="53">
                  <c:v>1.8720000000000001</c:v>
                </c:pt>
                <c:pt idx="54">
                  <c:v>1.8900000000000001</c:v>
                </c:pt>
                <c:pt idx="55">
                  <c:v>1.9169999999999998</c:v>
                </c:pt>
                <c:pt idx="56">
                  <c:v>1.9349999999999998</c:v>
                </c:pt>
                <c:pt idx="57">
                  <c:v>1.9620000000000002</c:v>
                </c:pt>
                <c:pt idx="58">
                  <c:v>1.9889999999999999</c:v>
                </c:pt>
                <c:pt idx="59">
                  <c:v>2.0070000000000001</c:v>
                </c:pt>
                <c:pt idx="60">
                  <c:v>2.0339999999999998</c:v>
                </c:pt>
                <c:pt idx="61">
                  <c:v>2.0519999999999996</c:v>
                </c:pt>
                <c:pt idx="62">
                  <c:v>2.0790000000000002</c:v>
                </c:pt>
                <c:pt idx="63">
                  <c:v>2.1059999999999999</c:v>
                </c:pt>
                <c:pt idx="64">
                  <c:v>2.1239999999999997</c:v>
                </c:pt>
                <c:pt idx="65">
                  <c:v>2.1510000000000002</c:v>
                </c:pt>
                <c:pt idx="66">
                  <c:v>2.1779999999999999</c:v>
                </c:pt>
                <c:pt idx="67">
                  <c:v>2.1959999999999997</c:v>
                </c:pt>
                <c:pt idx="68">
                  <c:v>2.2230000000000003</c:v>
                </c:pt>
                <c:pt idx="69">
                  <c:v>2.25</c:v>
                </c:pt>
                <c:pt idx="70">
                  <c:v>2.2769999999999997</c:v>
                </c:pt>
                <c:pt idx="71">
                  <c:v>2.2949999999999999</c:v>
                </c:pt>
                <c:pt idx="72">
                  <c:v>2.3220000000000001</c:v>
                </c:pt>
                <c:pt idx="73">
                  <c:v>2.34</c:v>
                </c:pt>
                <c:pt idx="74">
                  <c:v>2.367</c:v>
                </c:pt>
                <c:pt idx="75">
                  <c:v>2.3940000000000001</c:v>
                </c:pt>
                <c:pt idx="76">
                  <c:v>2.4119999999999999</c:v>
                </c:pt>
                <c:pt idx="77">
                  <c:v>2.4390000000000001</c:v>
                </c:pt>
                <c:pt idx="78">
                  <c:v>2.4660000000000002</c:v>
                </c:pt>
                <c:pt idx="79">
                  <c:v>2.4929999999999999</c:v>
                </c:pt>
                <c:pt idx="80">
                  <c:v>2.5110000000000001</c:v>
                </c:pt>
                <c:pt idx="81">
                  <c:v>2.5379999999999998</c:v>
                </c:pt>
                <c:pt idx="82">
                  <c:v>2.5649999999999999</c:v>
                </c:pt>
                <c:pt idx="83">
                  <c:v>2.5920000000000001</c:v>
                </c:pt>
                <c:pt idx="84">
                  <c:v>2.61</c:v>
                </c:pt>
                <c:pt idx="85">
                  <c:v>2.637</c:v>
                </c:pt>
                <c:pt idx="86">
                  <c:v>2.6640000000000001</c:v>
                </c:pt>
                <c:pt idx="87">
                  <c:v>2.6819999999999999</c:v>
                </c:pt>
                <c:pt idx="88">
                  <c:v>2.7089999999999996</c:v>
                </c:pt>
                <c:pt idx="89">
                  <c:v>2.7359999999999998</c:v>
                </c:pt>
                <c:pt idx="90">
                  <c:v>2.7629999999999999</c:v>
                </c:pt>
                <c:pt idx="91">
                  <c:v>2.7809999999999997</c:v>
                </c:pt>
                <c:pt idx="92">
                  <c:v>2.8079999999999998</c:v>
                </c:pt>
                <c:pt idx="93">
                  <c:v>2.835</c:v>
                </c:pt>
                <c:pt idx="94">
                  <c:v>2.8529999999999998</c:v>
                </c:pt>
                <c:pt idx="95">
                  <c:v>2.88</c:v>
                </c:pt>
                <c:pt idx="96">
                  <c:v>2.8980000000000001</c:v>
                </c:pt>
                <c:pt idx="97">
                  <c:v>2.9249999999999998</c:v>
                </c:pt>
                <c:pt idx="98">
                  <c:v>2.9430000000000001</c:v>
                </c:pt>
                <c:pt idx="99">
                  <c:v>2.9699999999999998</c:v>
                </c:pt>
                <c:pt idx="100">
                  <c:v>2.988</c:v>
                </c:pt>
              </c:numCache>
            </c:numRef>
          </c:val>
          <c:smooth val="0"/>
          <c:extLst>
            <c:ext xmlns:c16="http://schemas.microsoft.com/office/drawing/2014/chart" uri="{C3380CC4-5D6E-409C-BE32-E72D297353CC}">
              <c16:uniqueId val="{00000002-7288-4129-BBA3-D470285A6667}"/>
            </c:ext>
          </c:extLst>
        </c:ser>
        <c:ser>
          <c:idx val="3"/>
          <c:order val="3"/>
          <c:tx>
            <c:strRef>
              <c:f>'[580 project (1).xlsx]Senstivity Analysis'!$E$5</c:f>
              <c:strCache>
                <c:ptCount val="1"/>
                <c:pt idx="0">
                  <c:v>Increase by 10%</c:v>
                </c:pt>
              </c:strCache>
            </c:strRef>
          </c:tx>
          <c:spPr>
            <a:ln w="28575" cap="rnd">
              <a:solidFill>
                <a:schemeClr val="accent4"/>
              </a:solidFill>
              <a:round/>
            </a:ln>
            <a:effectLst/>
          </c:spPr>
          <c:marker>
            <c:symbol val="none"/>
          </c:marker>
          <c:cat>
            <c:numRef>
              <c:f>'[580 project (1).xlsx]Senstivity Analysis'!$A$6:$A$106</c:f>
              <c:numCache>
                <c:formatCode>General</c:formatCode>
                <c:ptCount val="10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pt idx="41">
                  <c:v>2041</c:v>
                </c:pt>
                <c:pt idx="42">
                  <c:v>2042</c:v>
                </c:pt>
                <c:pt idx="43">
                  <c:v>2043</c:v>
                </c:pt>
                <c:pt idx="44">
                  <c:v>2044</c:v>
                </c:pt>
                <c:pt idx="45">
                  <c:v>2045</c:v>
                </c:pt>
                <c:pt idx="46">
                  <c:v>2046</c:v>
                </c:pt>
                <c:pt idx="47">
                  <c:v>2047</c:v>
                </c:pt>
                <c:pt idx="48">
                  <c:v>2048</c:v>
                </c:pt>
                <c:pt idx="49">
                  <c:v>2049</c:v>
                </c:pt>
                <c:pt idx="50">
                  <c:v>2050</c:v>
                </c:pt>
                <c:pt idx="51">
                  <c:v>2051</c:v>
                </c:pt>
                <c:pt idx="52">
                  <c:v>2052</c:v>
                </c:pt>
                <c:pt idx="53">
                  <c:v>2053</c:v>
                </c:pt>
                <c:pt idx="54">
                  <c:v>2054</c:v>
                </c:pt>
                <c:pt idx="55">
                  <c:v>2055</c:v>
                </c:pt>
                <c:pt idx="56">
                  <c:v>2056</c:v>
                </c:pt>
                <c:pt idx="57">
                  <c:v>2057</c:v>
                </c:pt>
                <c:pt idx="58">
                  <c:v>2058</c:v>
                </c:pt>
                <c:pt idx="59">
                  <c:v>2059</c:v>
                </c:pt>
                <c:pt idx="60">
                  <c:v>2060</c:v>
                </c:pt>
                <c:pt idx="61">
                  <c:v>2061</c:v>
                </c:pt>
                <c:pt idx="62">
                  <c:v>2062</c:v>
                </c:pt>
                <c:pt idx="63">
                  <c:v>2063</c:v>
                </c:pt>
                <c:pt idx="64">
                  <c:v>2064</c:v>
                </c:pt>
                <c:pt idx="65">
                  <c:v>2065</c:v>
                </c:pt>
                <c:pt idx="66">
                  <c:v>2066</c:v>
                </c:pt>
                <c:pt idx="67">
                  <c:v>2067</c:v>
                </c:pt>
                <c:pt idx="68">
                  <c:v>2068</c:v>
                </c:pt>
                <c:pt idx="69">
                  <c:v>2069</c:v>
                </c:pt>
                <c:pt idx="70">
                  <c:v>2070</c:v>
                </c:pt>
                <c:pt idx="71">
                  <c:v>2071</c:v>
                </c:pt>
                <c:pt idx="72">
                  <c:v>2072</c:v>
                </c:pt>
                <c:pt idx="73">
                  <c:v>2073</c:v>
                </c:pt>
                <c:pt idx="74">
                  <c:v>2074</c:v>
                </c:pt>
                <c:pt idx="75">
                  <c:v>2075</c:v>
                </c:pt>
                <c:pt idx="76">
                  <c:v>2076</c:v>
                </c:pt>
                <c:pt idx="77">
                  <c:v>2077</c:v>
                </c:pt>
                <c:pt idx="78">
                  <c:v>2078</c:v>
                </c:pt>
                <c:pt idx="79">
                  <c:v>2079</c:v>
                </c:pt>
                <c:pt idx="80">
                  <c:v>2080</c:v>
                </c:pt>
                <c:pt idx="81">
                  <c:v>2081</c:v>
                </c:pt>
                <c:pt idx="82">
                  <c:v>2082</c:v>
                </c:pt>
                <c:pt idx="83">
                  <c:v>2083</c:v>
                </c:pt>
                <c:pt idx="84">
                  <c:v>2084</c:v>
                </c:pt>
                <c:pt idx="85">
                  <c:v>2085</c:v>
                </c:pt>
                <c:pt idx="86">
                  <c:v>2086</c:v>
                </c:pt>
                <c:pt idx="87">
                  <c:v>2087</c:v>
                </c:pt>
                <c:pt idx="88">
                  <c:v>2088</c:v>
                </c:pt>
                <c:pt idx="89">
                  <c:v>2089</c:v>
                </c:pt>
                <c:pt idx="90">
                  <c:v>2090</c:v>
                </c:pt>
                <c:pt idx="91">
                  <c:v>2091</c:v>
                </c:pt>
                <c:pt idx="92">
                  <c:v>2092</c:v>
                </c:pt>
                <c:pt idx="93">
                  <c:v>2093</c:v>
                </c:pt>
                <c:pt idx="94">
                  <c:v>2094</c:v>
                </c:pt>
                <c:pt idx="95">
                  <c:v>2095</c:v>
                </c:pt>
                <c:pt idx="96">
                  <c:v>2096</c:v>
                </c:pt>
                <c:pt idx="97">
                  <c:v>2097</c:v>
                </c:pt>
                <c:pt idx="98">
                  <c:v>2098</c:v>
                </c:pt>
                <c:pt idx="99">
                  <c:v>2099</c:v>
                </c:pt>
                <c:pt idx="100">
                  <c:v>2100</c:v>
                </c:pt>
              </c:numCache>
            </c:numRef>
          </c:cat>
          <c:val>
            <c:numRef>
              <c:f>'[580 project (1).xlsx]Senstivity Analysis'!$E$6:$E$106</c:f>
              <c:numCache>
                <c:formatCode>General</c:formatCode>
                <c:ptCount val="101"/>
                <c:pt idx="0">
                  <c:v>0.86899999999999999</c:v>
                </c:pt>
                <c:pt idx="1">
                  <c:v>0.91299999999999992</c:v>
                </c:pt>
                <c:pt idx="2">
                  <c:v>0.93499999999999994</c:v>
                </c:pt>
                <c:pt idx="3">
                  <c:v>0.95699999999999996</c:v>
                </c:pt>
                <c:pt idx="4">
                  <c:v>0.96799999999999997</c:v>
                </c:pt>
                <c:pt idx="5">
                  <c:v>0.97899999999999998</c:v>
                </c:pt>
                <c:pt idx="6">
                  <c:v>0.97899999999999998</c:v>
                </c:pt>
                <c:pt idx="7">
                  <c:v>0.97899999999999998</c:v>
                </c:pt>
                <c:pt idx="8">
                  <c:v>0.99</c:v>
                </c:pt>
                <c:pt idx="9">
                  <c:v>1.012</c:v>
                </c:pt>
                <c:pt idx="10">
                  <c:v>1.0449999999999999</c:v>
                </c:pt>
                <c:pt idx="11">
                  <c:v>1.0669999999999999</c:v>
                </c:pt>
                <c:pt idx="12">
                  <c:v>1.1000000000000001</c:v>
                </c:pt>
                <c:pt idx="13">
                  <c:v>1.133</c:v>
                </c:pt>
                <c:pt idx="14">
                  <c:v>1.177</c:v>
                </c:pt>
                <c:pt idx="15">
                  <c:v>1.2100000000000002</c:v>
                </c:pt>
                <c:pt idx="16">
                  <c:v>1.2429999999999999</c:v>
                </c:pt>
                <c:pt idx="17">
                  <c:v>1.2759999999999998</c:v>
                </c:pt>
                <c:pt idx="18">
                  <c:v>1.298</c:v>
                </c:pt>
                <c:pt idx="19">
                  <c:v>1.331</c:v>
                </c:pt>
                <c:pt idx="20">
                  <c:v>1.353</c:v>
                </c:pt>
                <c:pt idx="21">
                  <c:v>1.3860000000000001</c:v>
                </c:pt>
                <c:pt idx="22">
                  <c:v>1.419</c:v>
                </c:pt>
                <c:pt idx="23">
                  <c:v>1.4410000000000001</c:v>
                </c:pt>
                <c:pt idx="24">
                  <c:v>1.4740000000000002</c:v>
                </c:pt>
                <c:pt idx="25">
                  <c:v>1.496</c:v>
                </c:pt>
                <c:pt idx="26">
                  <c:v>1.5289999999999999</c:v>
                </c:pt>
                <c:pt idx="27">
                  <c:v>1.5509999999999999</c:v>
                </c:pt>
                <c:pt idx="28">
                  <c:v>1.573</c:v>
                </c:pt>
                <c:pt idx="29">
                  <c:v>1.6059999999999999</c:v>
                </c:pt>
                <c:pt idx="30">
                  <c:v>1.6279999999999999</c:v>
                </c:pt>
                <c:pt idx="31">
                  <c:v>1.661</c:v>
                </c:pt>
                <c:pt idx="32">
                  <c:v>1.6830000000000001</c:v>
                </c:pt>
                <c:pt idx="33">
                  <c:v>1.7160000000000002</c:v>
                </c:pt>
                <c:pt idx="34">
                  <c:v>1.738</c:v>
                </c:pt>
                <c:pt idx="35">
                  <c:v>1.7710000000000001</c:v>
                </c:pt>
                <c:pt idx="36">
                  <c:v>1.7929999999999999</c:v>
                </c:pt>
                <c:pt idx="37">
                  <c:v>1.8259999999999998</c:v>
                </c:pt>
                <c:pt idx="38">
                  <c:v>1.859</c:v>
                </c:pt>
                <c:pt idx="39">
                  <c:v>1.881</c:v>
                </c:pt>
                <c:pt idx="40">
                  <c:v>1.9139999999999999</c:v>
                </c:pt>
                <c:pt idx="41">
                  <c:v>1.9359999999999999</c:v>
                </c:pt>
                <c:pt idx="42">
                  <c:v>1.9690000000000001</c:v>
                </c:pt>
                <c:pt idx="43">
                  <c:v>1.9910000000000001</c:v>
                </c:pt>
                <c:pt idx="44">
                  <c:v>2.024</c:v>
                </c:pt>
                <c:pt idx="45">
                  <c:v>2.0569999999999999</c:v>
                </c:pt>
                <c:pt idx="46">
                  <c:v>2.0789999999999997</c:v>
                </c:pt>
                <c:pt idx="47">
                  <c:v>2.1120000000000001</c:v>
                </c:pt>
                <c:pt idx="48">
                  <c:v>2.145</c:v>
                </c:pt>
                <c:pt idx="49">
                  <c:v>2.1669999999999998</c:v>
                </c:pt>
                <c:pt idx="50">
                  <c:v>2.2000000000000002</c:v>
                </c:pt>
                <c:pt idx="51">
                  <c:v>2.222</c:v>
                </c:pt>
                <c:pt idx="52">
                  <c:v>2.2549999999999999</c:v>
                </c:pt>
                <c:pt idx="53">
                  <c:v>2.2880000000000003</c:v>
                </c:pt>
                <c:pt idx="54">
                  <c:v>2.31</c:v>
                </c:pt>
                <c:pt idx="55">
                  <c:v>2.343</c:v>
                </c:pt>
                <c:pt idx="56">
                  <c:v>2.3649999999999998</c:v>
                </c:pt>
                <c:pt idx="57">
                  <c:v>2.3980000000000001</c:v>
                </c:pt>
                <c:pt idx="58">
                  <c:v>2.431</c:v>
                </c:pt>
                <c:pt idx="59">
                  <c:v>2.4529999999999998</c:v>
                </c:pt>
                <c:pt idx="60">
                  <c:v>2.4859999999999998</c:v>
                </c:pt>
                <c:pt idx="61">
                  <c:v>2.508</c:v>
                </c:pt>
                <c:pt idx="62">
                  <c:v>2.5409999999999999</c:v>
                </c:pt>
                <c:pt idx="63">
                  <c:v>2.5739999999999998</c:v>
                </c:pt>
                <c:pt idx="64">
                  <c:v>2.5960000000000001</c:v>
                </c:pt>
                <c:pt idx="65">
                  <c:v>2.629</c:v>
                </c:pt>
                <c:pt idx="66">
                  <c:v>2.6619999999999999</c:v>
                </c:pt>
                <c:pt idx="67">
                  <c:v>2.6840000000000002</c:v>
                </c:pt>
                <c:pt idx="68">
                  <c:v>2.7170000000000001</c:v>
                </c:pt>
                <c:pt idx="69">
                  <c:v>2.75</c:v>
                </c:pt>
                <c:pt idx="70">
                  <c:v>2.7829999999999999</c:v>
                </c:pt>
                <c:pt idx="71">
                  <c:v>2.8049999999999997</c:v>
                </c:pt>
                <c:pt idx="72">
                  <c:v>2.8380000000000001</c:v>
                </c:pt>
                <c:pt idx="73">
                  <c:v>2.8600000000000003</c:v>
                </c:pt>
                <c:pt idx="74">
                  <c:v>2.8929999999999998</c:v>
                </c:pt>
                <c:pt idx="75">
                  <c:v>2.9260000000000002</c:v>
                </c:pt>
                <c:pt idx="76">
                  <c:v>2.9480000000000004</c:v>
                </c:pt>
                <c:pt idx="77">
                  <c:v>2.9809999999999999</c:v>
                </c:pt>
                <c:pt idx="78">
                  <c:v>3.0140000000000002</c:v>
                </c:pt>
                <c:pt idx="79">
                  <c:v>3.0470000000000002</c:v>
                </c:pt>
                <c:pt idx="80">
                  <c:v>3.069</c:v>
                </c:pt>
                <c:pt idx="81">
                  <c:v>3.1019999999999999</c:v>
                </c:pt>
                <c:pt idx="82">
                  <c:v>3.1350000000000002</c:v>
                </c:pt>
                <c:pt idx="83">
                  <c:v>3.1679999999999997</c:v>
                </c:pt>
                <c:pt idx="84">
                  <c:v>3.19</c:v>
                </c:pt>
                <c:pt idx="85">
                  <c:v>3.2230000000000003</c:v>
                </c:pt>
                <c:pt idx="86">
                  <c:v>3.2559999999999998</c:v>
                </c:pt>
                <c:pt idx="87">
                  <c:v>3.278</c:v>
                </c:pt>
                <c:pt idx="88">
                  <c:v>3.3109999999999999</c:v>
                </c:pt>
                <c:pt idx="89">
                  <c:v>3.3440000000000003</c:v>
                </c:pt>
                <c:pt idx="90">
                  <c:v>3.3769999999999998</c:v>
                </c:pt>
                <c:pt idx="91">
                  <c:v>3.399</c:v>
                </c:pt>
                <c:pt idx="92">
                  <c:v>3.4320000000000004</c:v>
                </c:pt>
                <c:pt idx="93">
                  <c:v>3.4649999999999999</c:v>
                </c:pt>
                <c:pt idx="94">
                  <c:v>3.4870000000000001</c:v>
                </c:pt>
                <c:pt idx="95">
                  <c:v>3.5200000000000005</c:v>
                </c:pt>
                <c:pt idx="96">
                  <c:v>3.5420000000000003</c:v>
                </c:pt>
                <c:pt idx="97">
                  <c:v>3.5750000000000002</c:v>
                </c:pt>
                <c:pt idx="98">
                  <c:v>3.597</c:v>
                </c:pt>
                <c:pt idx="99">
                  <c:v>3.63</c:v>
                </c:pt>
                <c:pt idx="100">
                  <c:v>3.6519999999999997</c:v>
                </c:pt>
              </c:numCache>
            </c:numRef>
          </c:val>
          <c:smooth val="0"/>
          <c:extLst>
            <c:ext xmlns:c16="http://schemas.microsoft.com/office/drawing/2014/chart" uri="{C3380CC4-5D6E-409C-BE32-E72D297353CC}">
              <c16:uniqueId val="{00000003-7288-4129-BBA3-D470285A6667}"/>
            </c:ext>
          </c:extLst>
        </c:ser>
        <c:dLbls>
          <c:showLegendKey val="0"/>
          <c:showVal val="0"/>
          <c:showCatName val="0"/>
          <c:showSerName val="0"/>
          <c:showPercent val="0"/>
          <c:showBubbleSize val="0"/>
        </c:dLbls>
        <c:smooth val="0"/>
        <c:axId val="193619840"/>
        <c:axId val="193621376"/>
      </c:lineChart>
      <c:catAx>
        <c:axId val="193619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621376"/>
        <c:crosses val="autoZero"/>
        <c:auto val="1"/>
        <c:lblAlgn val="ctr"/>
        <c:lblOffset val="100"/>
        <c:noMultiLvlLbl val="0"/>
      </c:catAx>
      <c:valAx>
        <c:axId val="193621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619840"/>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343D6-47AA-483E-B4CC-89E9D148B298}"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10EA3-95CE-4FCC-9A0C-C6CAF4E72FD7}" type="slidenum">
              <a:rPr lang="en-US" smtClean="0"/>
              <a:t>‹#›</a:t>
            </a:fld>
            <a:endParaRPr lang="en-US"/>
          </a:p>
        </p:txBody>
      </p:sp>
    </p:spTree>
    <p:extLst>
      <p:ext uri="{BB962C8B-B14F-4D97-AF65-F5344CB8AC3E}">
        <p14:creationId xmlns:p14="http://schemas.microsoft.com/office/powerpoint/2010/main" val="3577848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IN" dirty="0"/>
          </a:p>
        </p:txBody>
      </p:sp>
      <p:sp>
        <p:nvSpPr>
          <p:cNvPr id="4" name="Slide Number Placeholder 3"/>
          <p:cNvSpPr>
            <a:spLocks noGrp="1"/>
          </p:cNvSpPr>
          <p:nvPr>
            <p:ph type="sldNum" sz="quarter" idx="5"/>
          </p:nvPr>
        </p:nvSpPr>
        <p:spPr/>
        <p:txBody>
          <a:bodyPr/>
          <a:lstStyle/>
          <a:p>
            <a:fld id="{FFC10EA3-95CE-4FCC-9A0C-C6CAF4E72FD7}" type="slidenum">
              <a:rPr lang="en-US" smtClean="0"/>
              <a:t>1</a:t>
            </a:fld>
            <a:endParaRPr lang="en-US"/>
          </a:p>
        </p:txBody>
      </p:sp>
    </p:spTree>
    <p:extLst>
      <p:ext uri="{BB962C8B-B14F-4D97-AF65-F5344CB8AC3E}">
        <p14:creationId xmlns:p14="http://schemas.microsoft.com/office/powerpoint/2010/main" val="219360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ontserrat" panose="020B0604020202020204" pitchFamily="2" charset="0"/>
              </a:rPr>
              <a:t>It’s good to learn from other’s mistakes, I wish people learn something from me.</a:t>
            </a:r>
            <a:r>
              <a:rPr lang="en-GB" dirty="0"/>
              <a:t>The only way to connection between intercultural communication and organizational wellbeing is about the creation of a modest way to realize the best ways to retain good cultural relations in an organization. Different cultures will exhibit conflicts if the right standards are not in place to control the evident situation. Cultural practices define the strength of an organization.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963C234-B320-4E64-A801-D516A72E7ED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659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C10EA3-95CE-4FCC-9A0C-C6CAF4E72FD7}" type="slidenum">
              <a:rPr lang="en-US" smtClean="0"/>
              <a:t>6</a:t>
            </a:fld>
            <a:endParaRPr lang="en-US"/>
          </a:p>
        </p:txBody>
      </p:sp>
    </p:spTree>
    <p:extLst>
      <p:ext uri="{BB962C8B-B14F-4D97-AF65-F5344CB8AC3E}">
        <p14:creationId xmlns:p14="http://schemas.microsoft.com/office/powerpoint/2010/main" val="173954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10EA3-95CE-4FCC-9A0C-C6CAF4E72FD7}" type="slidenum">
              <a:rPr lang="en-US" smtClean="0"/>
              <a:t>7</a:t>
            </a:fld>
            <a:endParaRPr lang="en-US"/>
          </a:p>
        </p:txBody>
      </p:sp>
    </p:spTree>
    <p:extLst>
      <p:ext uri="{BB962C8B-B14F-4D97-AF65-F5344CB8AC3E}">
        <p14:creationId xmlns:p14="http://schemas.microsoft.com/office/powerpoint/2010/main" val="2854943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C10EA3-95CE-4FCC-9A0C-C6CAF4E72FD7}" type="slidenum">
              <a:rPr lang="en-US" smtClean="0"/>
              <a:t>8</a:t>
            </a:fld>
            <a:endParaRPr lang="en-US"/>
          </a:p>
        </p:txBody>
      </p:sp>
    </p:spTree>
    <p:extLst>
      <p:ext uri="{BB962C8B-B14F-4D97-AF65-F5344CB8AC3E}">
        <p14:creationId xmlns:p14="http://schemas.microsoft.com/office/powerpoint/2010/main" val="228889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C10EA3-95CE-4FCC-9A0C-C6CAF4E72FD7}" type="slidenum">
              <a:rPr lang="en-US" smtClean="0"/>
              <a:t>14</a:t>
            </a:fld>
            <a:endParaRPr lang="en-US"/>
          </a:p>
        </p:txBody>
      </p:sp>
    </p:spTree>
    <p:extLst>
      <p:ext uri="{BB962C8B-B14F-4D97-AF65-F5344CB8AC3E}">
        <p14:creationId xmlns:p14="http://schemas.microsoft.com/office/powerpoint/2010/main" val="1103929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70302"/>
      </p:ext>
    </p:extLst>
  </p:cSld>
  <p:clrMapOvr>
    <a:masterClrMapping/>
  </p:clrMapOvr>
  <p:transition spd="slow" advClick="0" advTm="20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7537466"/>
      </p:ext>
    </p:extLst>
  </p:cSld>
  <p:clrMapOvr>
    <a:masterClrMapping/>
  </p:clrMapOvr>
  <p:transition spd="slow" advClick="0" advTm="20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4725359"/>
      </p:ext>
    </p:extLst>
  </p:cSld>
  <p:clrMapOvr>
    <a:masterClrMapping/>
  </p:clrMapOvr>
  <p:transition spd="slow" advClick="0" advTm="20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5439493"/>
      </p:ext>
    </p:extLst>
  </p:cSld>
  <p:clrMapOvr>
    <a:masterClrMapping/>
  </p:clrMapOvr>
  <p:transition spd="slow" advClick="0" advTm="20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75217507"/>
      </p:ext>
    </p:extLst>
  </p:cSld>
  <p:clrMapOvr>
    <a:masterClrMapping/>
  </p:clrMapOvr>
  <p:transition spd="slow" advClick="0" advTm="20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523319"/>
      </p:ext>
    </p:extLst>
  </p:cSld>
  <p:clrMapOvr>
    <a:masterClrMapping/>
  </p:clrMapOvr>
  <p:transition spd="slow" advClick="0" advTm="20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5633720"/>
      </p:ext>
    </p:extLst>
  </p:cSld>
  <p:clrMapOvr>
    <a:masterClrMapping/>
  </p:clrMapOvr>
  <p:transition spd="slow" advClick="0" advTm="20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397855"/>
      </p:ext>
    </p:extLst>
  </p:cSld>
  <p:clrMapOvr>
    <a:masterClrMapping/>
  </p:clrMapOvr>
  <p:transition spd="slow" advClick="0" advTm="20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3575078"/>
      </p:ext>
    </p:extLst>
  </p:cSld>
  <p:clrMapOvr>
    <a:masterClrMapping/>
  </p:clrMapOvr>
  <p:transition spd="slow" advClick="0" advTm="20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1846374774"/>
      </p:ext>
    </p:extLst>
  </p:cSld>
  <p:clrMapOvr>
    <a:masterClrMapping/>
  </p:clrMapOvr>
  <p:transition spd="slow" advClick="0" advTm="20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4528460"/>
      </p:ext>
    </p:extLst>
  </p:cSld>
  <p:clrMapOvr>
    <a:masterClrMapping/>
  </p:clrMapOvr>
  <p:transition spd="slow" advClick="0" advTm="20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1245138007"/>
      </p:ext>
    </p:extLst>
  </p:cSld>
  <p:clrMapOvr>
    <a:masterClrMapping/>
  </p:clrMapOvr>
  <p:transition spd="slow" advClick="0" advTm="20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6645124"/>
      </p:ext>
    </p:extLst>
  </p:cSld>
  <p:clrMapOvr>
    <a:masterClrMapping/>
  </p:clrMapOvr>
  <p:transition spd="slow" advClick="0" advTm="20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9851359"/>
      </p:ext>
    </p:extLst>
  </p:cSld>
  <p:clrMapOvr>
    <a:masterClrMapping/>
  </p:clrMapOvr>
  <p:transition spd="slow" advClick="0" advTm="20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60409744"/>
      </p:ext>
    </p:extLst>
  </p:cSld>
  <p:clrMapOvr>
    <a:masterClrMapping/>
  </p:clrMapOvr>
  <p:transition spd="slow" advClick="0" advTm="20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3369247"/>
      </p:ext>
    </p:extLst>
  </p:cSld>
  <p:clrMapOvr>
    <a:masterClrMapping/>
  </p:clrMapOvr>
  <p:transition spd="slow" advClick="0" advTm="20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94196723"/>
      </p:ext>
    </p:extLst>
  </p:cSld>
  <p:clrMapOvr>
    <a:masterClrMapping/>
  </p:clrMapOvr>
  <p:transition spd="slow" advClick="0" advTm="20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12/10/2023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604519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spd="slow" advClick="0" advTm="20000">
    <p:fade/>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9.pn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9.png"/><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chart" Target="../charts/chart3.xml"/><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75D7A7-3C36-4508-9BC6-70A93BD3C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BC964A0D-06B7-4C16-AC9F-20ADDA8059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F5703F5C-55DF-45CD-BC3F-3BE8F1033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A8C7134F-70F9-4826-A97E-9B39AEA08F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39351E73-B6DD-4B56-8EE9-C16B5711C4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id="{AE446D0E-6531-40B7-A182-FB860243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D59C2C63-D709-4949-9465-29A52CBE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FD2038-15D6-4003-8350-AFEC394E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920" y="1399880"/>
            <a:ext cx="7808159" cy="4103960"/>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CF519C2-F6BE-41BE-A50E-54B98359C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2" name="Group 21">
            <a:extLst>
              <a:ext uri="{FF2B5EF4-FFF2-40B4-BE49-F238E27FC236}">
                <a16:creationId xmlns:a16="http://schemas.microsoft.com/office/drawing/2014/main" id="{7767AD93-AD3E-4C62-97D5-E54E14B2EA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23" name="Rounded Rectangle 17">
              <a:extLst>
                <a:ext uri="{FF2B5EF4-FFF2-40B4-BE49-F238E27FC236}">
                  <a16:creationId xmlns:a16="http://schemas.microsoft.com/office/drawing/2014/main" id="{AA443E8D-EC07-4B8F-B370-2A1153F350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841F0AA1-D12D-4FDB-BF66-D9398ED9303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25" name="Rounded Rectangle 20">
              <a:extLst>
                <a:ext uri="{FF2B5EF4-FFF2-40B4-BE49-F238E27FC236}">
                  <a16:creationId xmlns:a16="http://schemas.microsoft.com/office/drawing/2014/main" id="{E2B949DE-0178-4942-80DE-811C1AA4F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84AA86D-EAE1-4E3F-A54C-7F1E390B6D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p:cNvSpPr>
            <a:spLocks noGrp="1"/>
          </p:cNvSpPr>
          <p:nvPr>
            <p:ph type="title"/>
          </p:nvPr>
        </p:nvSpPr>
        <p:spPr>
          <a:xfrm>
            <a:off x="2692398" y="1871131"/>
            <a:ext cx="6815669" cy="1515533"/>
          </a:xfrm>
        </p:spPr>
        <p:txBody>
          <a:bodyPr vert="horz" lIns="91440" tIns="45720" rIns="91440" bIns="45720" rtlCol="0" anchor="b">
            <a:normAutofit fontScale="90000"/>
          </a:bodyPr>
          <a:lstStyle/>
          <a:p>
            <a:pPr>
              <a:lnSpc>
                <a:spcPct val="90000"/>
              </a:lnSpc>
            </a:pPr>
            <a:r>
              <a:rPr lang="en-US" sz="5000" dirty="0">
                <a:solidFill>
                  <a:schemeClr val="bg1"/>
                </a:solidFill>
              </a:rPr>
              <a:t>Climate Change Presentation</a:t>
            </a:r>
            <a:br>
              <a:rPr lang="en-US" sz="5000" dirty="0">
                <a:solidFill>
                  <a:schemeClr val="bg1"/>
                </a:solidFill>
              </a:rPr>
            </a:br>
            <a:r>
              <a:rPr lang="en-US" sz="5000" dirty="0">
                <a:solidFill>
                  <a:schemeClr val="bg1"/>
                </a:solidFill>
              </a:rPr>
              <a:t>(Group -1)</a:t>
            </a:r>
          </a:p>
        </p:txBody>
      </p:sp>
      <p:sp>
        <p:nvSpPr>
          <p:cNvPr id="3" name="Text Placeholder 2">
            <a:extLst>
              <a:ext uri="{FF2B5EF4-FFF2-40B4-BE49-F238E27FC236}">
                <a16:creationId xmlns:a16="http://schemas.microsoft.com/office/drawing/2014/main" id="{BAB059AD-A278-4FA9-97D1-F0B734E43AB2}"/>
              </a:ext>
            </a:extLst>
          </p:cNvPr>
          <p:cNvSpPr>
            <a:spLocks noGrp="1"/>
          </p:cNvSpPr>
          <p:nvPr>
            <p:ph type="body" idx="1"/>
          </p:nvPr>
        </p:nvSpPr>
        <p:spPr>
          <a:xfrm>
            <a:off x="2692398" y="3657597"/>
            <a:ext cx="6815669" cy="1320802"/>
          </a:xfrm>
        </p:spPr>
        <p:txBody>
          <a:bodyPr vert="horz" lIns="91440" tIns="45720" rIns="91440" bIns="45720" rtlCol="0" anchor="t">
            <a:normAutofit fontScale="77500" lnSpcReduction="20000"/>
          </a:bodyPr>
          <a:lstStyle/>
          <a:p>
            <a:pPr marL="342900" indent="-342900" algn="l">
              <a:lnSpc>
                <a:spcPct val="110000"/>
              </a:lnSpc>
              <a:buAutoNum type="arabicPeriod"/>
            </a:pPr>
            <a:r>
              <a:rPr lang="en-US" sz="1300" b="1" dirty="0">
                <a:solidFill>
                  <a:schemeClr val="bg1"/>
                </a:solidFill>
              </a:rPr>
              <a:t> </a:t>
            </a:r>
            <a:r>
              <a:rPr lang="en-US" sz="1400" b="1" dirty="0">
                <a:solidFill>
                  <a:schemeClr val="bg1"/>
                </a:solidFill>
                <a:latin typeface="Times New Roman" pitchFamily="18" charset="0"/>
                <a:cs typeface="Times New Roman" pitchFamily="18" charset="0"/>
              </a:rPr>
              <a:t>Dasari Shasheel Ramaswamy Shaker                                                </a:t>
            </a:r>
          </a:p>
          <a:p>
            <a:pPr marL="342900" indent="-342900" algn="l">
              <a:lnSpc>
                <a:spcPct val="110000"/>
              </a:lnSpc>
              <a:buAutoNum type="arabicPeriod"/>
            </a:pPr>
            <a:r>
              <a:rPr lang="en-US" sz="1300" b="1" dirty="0">
                <a:solidFill>
                  <a:schemeClr val="bg1"/>
                </a:solidFill>
              </a:rPr>
              <a:t> </a:t>
            </a:r>
            <a:r>
              <a:rPr lang="en-US" sz="1400" b="1" dirty="0">
                <a:solidFill>
                  <a:schemeClr val="bg1"/>
                </a:solidFill>
                <a:latin typeface="Times New Roman" pitchFamily="18" charset="0"/>
                <a:cs typeface="Times New Roman" pitchFamily="18" charset="0"/>
              </a:rPr>
              <a:t>Sandeep Chanda</a:t>
            </a:r>
          </a:p>
          <a:p>
            <a:pPr marL="342900" indent="-342900" algn="l">
              <a:lnSpc>
                <a:spcPct val="110000"/>
              </a:lnSpc>
              <a:buAutoNum type="arabicPeriod"/>
            </a:pPr>
            <a:r>
              <a:rPr lang="en-US" sz="1400" b="1" dirty="0">
                <a:solidFill>
                  <a:schemeClr val="bg1"/>
                </a:solidFill>
                <a:latin typeface="Times New Roman" pitchFamily="18" charset="0"/>
                <a:cs typeface="Times New Roman" pitchFamily="18" charset="0"/>
              </a:rPr>
              <a:t> Bal Thirupathi Guddaati                                                                      </a:t>
            </a:r>
          </a:p>
          <a:p>
            <a:pPr marL="342900" indent="-342900" algn="l">
              <a:lnSpc>
                <a:spcPct val="110000"/>
              </a:lnSpc>
              <a:buAutoNum type="arabicPeriod"/>
            </a:pPr>
            <a:r>
              <a:rPr lang="en-US" sz="1400" b="1" dirty="0">
                <a:solidFill>
                  <a:schemeClr val="bg1"/>
                </a:solidFill>
                <a:latin typeface="Times New Roman" pitchFamily="18" charset="0"/>
                <a:cs typeface="Times New Roman" pitchFamily="18" charset="0"/>
              </a:rPr>
              <a:t> Sravya Sri Sada </a:t>
            </a:r>
          </a:p>
          <a:p>
            <a:pPr marL="342900" indent="-342900" algn="l">
              <a:lnSpc>
                <a:spcPct val="110000"/>
              </a:lnSpc>
              <a:buAutoNum type="arabicPeriod"/>
            </a:pPr>
            <a:r>
              <a:rPr lang="en-US" sz="1400" b="1" dirty="0">
                <a:solidFill>
                  <a:schemeClr val="bg1"/>
                </a:solidFill>
                <a:latin typeface="Times New Roman" pitchFamily="18" charset="0"/>
                <a:cs typeface="Times New Roman" pitchFamily="18" charset="0"/>
              </a:rPr>
              <a:t> Parthu Thulasi </a:t>
            </a:r>
          </a:p>
        </p:txBody>
      </p:sp>
      <p:cxnSp>
        <p:nvCxnSpPr>
          <p:cNvPr id="28" name="Straight Connector 27">
            <a:extLst>
              <a:ext uri="{FF2B5EF4-FFF2-40B4-BE49-F238E27FC236}">
                <a16:creationId xmlns:a16="http://schemas.microsoft.com/office/drawing/2014/main" id="{0772CE55-4C36-44F1-A9BD-379BEB843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7" name="Audio 16">
            <a:hlinkClick r:id="" action="ppaction://media"/>
            <a:extLst>
              <a:ext uri="{FF2B5EF4-FFF2-40B4-BE49-F238E27FC236}">
                <a16:creationId xmlns:a16="http://schemas.microsoft.com/office/drawing/2014/main" id="{9E946DAA-BF42-63C9-214F-C9BF29BF0B0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51536222"/>
      </p:ext>
    </p:extLst>
  </p:cSld>
  <p:clrMapOvr>
    <a:masterClrMapping/>
  </p:clrMapOvr>
  <p:transition spd="slow" advTm="3664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4476-BAF2-44A1-88FB-794EEFB275EF}"/>
              </a:ext>
            </a:extLst>
          </p:cNvPr>
          <p:cNvSpPr>
            <a:spLocks noGrp="1"/>
          </p:cNvSpPr>
          <p:nvPr>
            <p:ph type="title"/>
          </p:nvPr>
        </p:nvSpPr>
        <p:spPr/>
        <p:txBody>
          <a:bodyPr/>
          <a:lstStyle/>
          <a:p>
            <a:r>
              <a:rPr lang="en-IN" dirty="0"/>
              <a:t>Forecasting</a:t>
            </a:r>
            <a:endParaRPr lang="en-US" dirty="0"/>
          </a:p>
        </p:txBody>
      </p:sp>
      <p:sp>
        <p:nvSpPr>
          <p:cNvPr id="7" name="Content Placeholder 6">
            <a:extLst>
              <a:ext uri="{FF2B5EF4-FFF2-40B4-BE49-F238E27FC236}">
                <a16:creationId xmlns:a16="http://schemas.microsoft.com/office/drawing/2014/main" id="{FA8F6706-7435-4959-A150-D8C276DCE7CF}"/>
              </a:ext>
            </a:extLst>
          </p:cNvPr>
          <p:cNvSpPr>
            <a:spLocks noGrp="1"/>
          </p:cNvSpPr>
          <p:nvPr>
            <p:ph idx="1"/>
          </p:nvPr>
        </p:nvSpPr>
        <p:spPr/>
        <p:txBody>
          <a:bodyPr/>
          <a:lstStyle/>
          <a:p>
            <a:r>
              <a:rPr lang="en-IN" dirty="0"/>
              <a:t>Formula used: =forecast(x, known_ys, known_xs)</a:t>
            </a:r>
          </a:p>
          <a:p>
            <a:r>
              <a:rPr lang="en-IN" dirty="0"/>
              <a:t>Forecasting is about predicting the future change based on the past results</a:t>
            </a:r>
          </a:p>
          <a:p>
            <a:r>
              <a:rPr lang="en-IN" dirty="0"/>
              <a:t>Can use the same pattern for any data related to forecasting. Let’s say be it Home value, Savings in the bank. In our case it’s the climate change</a:t>
            </a:r>
          </a:p>
          <a:p>
            <a:r>
              <a:rPr lang="en-IN" dirty="0"/>
              <a:t>Forecast ability is limited but Excel does it’s best to figure out the given numbers and the relationship to other numbers.</a:t>
            </a:r>
          </a:p>
          <a:p>
            <a:pPr marL="0" indent="0">
              <a:buNone/>
            </a:pPr>
            <a:endParaRPr lang="en-US" dirty="0"/>
          </a:p>
        </p:txBody>
      </p:sp>
      <p:pic>
        <p:nvPicPr>
          <p:cNvPr id="6" name="Audio 5">
            <a:extLst>
              <a:ext uri="{FF2B5EF4-FFF2-40B4-BE49-F238E27FC236}">
                <a16:creationId xmlns:a16="http://schemas.microsoft.com/office/drawing/2014/main" id="{A2422367-7F02-E180-1454-EEC0639C5D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1693916"/>
      </p:ext>
    </p:extLst>
  </p:cSld>
  <p:clrMapOvr>
    <a:masterClrMapping/>
  </p:clrMapOvr>
  <mc:AlternateContent xmlns:mc="http://schemas.openxmlformats.org/markup-compatibility/2006" xmlns:p14="http://schemas.microsoft.com/office/powerpoint/2010/main">
    <mc:Choice Requires="p14">
      <p:transition spd="slow" p14:dur="1250" advTm="42688">
        <p14:flip dir="r"/>
      </p:transition>
    </mc:Choice>
    <mc:Fallback xmlns="">
      <p:transition spd="slow" advTm="426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62F7-A861-41CD-8EB2-5F5EC39AEFF5}"/>
              </a:ext>
            </a:extLst>
          </p:cNvPr>
          <p:cNvSpPr>
            <a:spLocks noGrp="1"/>
          </p:cNvSpPr>
          <p:nvPr>
            <p:ph type="title"/>
          </p:nvPr>
        </p:nvSpPr>
        <p:spPr/>
        <p:txBody>
          <a:bodyPr>
            <a:normAutofit fontScale="90000"/>
          </a:bodyPr>
          <a:lstStyle/>
          <a:p>
            <a:r>
              <a:rPr lang="en-US" dirty="0"/>
              <a:t>Forecasting</a:t>
            </a:r>
            <a:br>
              <a:rPr lang="en-US" dirty="0"/>
            </a:br>
            <a:endParaRPr lang="en-US" dirty="0"/>
          </a:p>
        </p:txBody>
      </p:sp>
      <p:graphicFrame>
        <p:nvGraphicFramePr>
          <p:cNvPr id="6" name="Content Placeholder 5">
            <a:extLst>
              <a:ext uri="{FF2B5EF4-FFF2-40B4-BE49-F238E27FC236}">
                <a16:creationId xmlns:a16="http://schemas.microsoft.com/office/drawing/2014/main" id="{D4DDB390-037F-C0DC-D384-DF492F2BB1C4}"/>
              </a:ext>
            </a:extLst>
          </p:cNvPr>
          <p:cNvGraphicFramePr>
            <a:graphicFrameLocks noGrp="1"/>
          </p:cNvGraphicFramePr>
          <p:nvPr>
            <p:ph idx="1"/>
          </p:nvPr>
        </p:nvGraphicFramePr>
        <p:xfrm>
          <a:off x="1295400" y="2557463"/>
          <a:ext cx="9601200" cy="3317875"/>
        </p:xfrm>
        <a:graphic>
          <a:graphicData uri="http://schemas.openxmlformats.org/drawingml/2006/chart">
            <c:chart xmlns:c="http://schemas.openxmlformats.org/drawingml/2006/chart" xmlns:r="http://schemas.openxmlformats.org/officeDocument/2006/relationships" r:id="rId4"/>
          </a:graphicData>
        </a:graphic>
      </p:graphicFrame>
      <p:pic>
        <p:nvPicPr>
          <p:cNvPr id="10" name="Audio 9">
            <a:extLst>
              <a:ext uri="{FF2B5EF4-FFF2-40B4-BE49-F238E27FC236}">
                <a16:creationId xmlns:a16="http://schemas.microsoft.com/office/drawing/2014/main" id="{05EEB6F4-0EB0-4693-1D50-DF8ED18075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65214028"/>
      </p:ext>
    </p:extLst>
  </p:cSld>
  <p:clrMapOvr>
    <a:masterClrMapping/>
  </p:clrMapOvr>
  <mc:AlternateContent xmlns:mc="http://schemas.openxmlformats.org/markup-compatibility/2006" xmlns:p14="http://schemas.microsoft.com/office/powerpoint/2010/main">
    <mc:Choice Requires="p14">
      <p:transition spd="slow" p14:dur="1600" advTm="24332">
        <p14:conveyor dir="l"/>
      </p:transition>
    </mc:Choice>
    <mc:Fallback xmlns="">
      <p:transition spd="slow" advTm="243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Current scenario Forecasting</a:t>
            </a:r>
            <a:endParaRPr lang="en-IN" sz="4000" dirty="0"/>
          </a:p>
        </p:txBody>
      </p:sp>
      <p:graphicFrame>
        <p:nvGraphicFramePr>
          <p:cNvPr id="4" name="Content Placeholder 3">
            <a:extLst>
              <a:ext uri="{FF2B5EF4-FFF2-40B4-BE49-F238E27FC236}">
                <a16:creationId xmlns:a16="http://schemas.microsoft.com/office/drawing/2014/main" id="{F8387CF9-AF01-4166-C5C6-198C31962EA8}"/>
              </a:ext>
            </a:extLst>
          </p:cNvPr>
          <p:cNvGraphicFramePr>
            <a:graphicFrameLocks noGrp="1"/>
          </p:cNvGraphicFramePr>
          <p:nvPr>
            <p:ph idx="1"/>
          </p:nvPr>
        </p:nvGraphicFramePr>
        <p:xfrm>
          <a:off x="1295400" y="2557463"/>
          <a:ext cx="9601200" cy="3317875"/>
        </p:xfrm>
        <a:graphic>
          <a:graphicData uri="http://schemas.openxmlformats.org/drawingml/2006/chart">
            <c:chart xmlns:c="http://schemas.openxmlformats.org/drawingml/2006/chart" xmlns:r="http://schemas.openxmlformats.org/officeDocument/2006/relationships" r:id="rId4"/>
          </a:graphicData>
        </a:graphic>
      </p:graphicFrame>
      <p:pic>
        <p:nvPicPr>
          <p:cNvPr id="10" name="Audio 9">
            <a:extLst>
              <a:ext uri="{FF2B5EF4-FFF2-40B4-BE49-F238E27FC236}">
                <a16:creationId xmlns:a16="http://schemas.microsoft.com/office/drawing/2014/main" id="{70E5C081-DD0E-9F14-3554-E79E2AEB3E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06112803"/>
      </p:ext>
    </p:extLst>
  </p:cSld>
  <p:clrMapOvr>
    <a:masterClrMapping/>
  </p:clrMapOvr>
  <p:transition spd="slow" advTm="3036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E46D2-957C-7245-BC15-500ED58FB3A7}"/>
              </a:ext>
            </a:extLst>
          </p:cNvPr>
          <p:cNvSpPr>
            <a:spLocks noGrp="1"/>
          </p:cNvSpPr>
          <p:nvPr>
            <p:ph type="title"/>
          </p:nvPr>
        </p:nvSpPr>
        <p:spPr>
          <a:xfrm>
            <a:off x="1295402" y="982133"/>
            <a:ext cx="9601196" cy="945142"/>
          </a:xfrm>
        </p:spPr>
        <p:txBody>
          <a:bodyPr>
            <a:normAutofit fontScale="90000"/>
          </a:bodyPr>
          <a:lstStyle/>
          <a:p>
            <a:pPr>
              <a:defRPr sz="1400" b="0" i="0" u="none" strike="noStrike" kern="1200" spc="0" baseline="0">
                <a:solidFill>
                  <a:prstClr val="black">
                    <a:lumMod val="65000"/>
                    <a:lumOff val="35000"/>
                  </a:prstClr>
                </a:solidFill>
                <a:latin typeface="+mn-lt"/>
                <a:ea typeface="+mn-ea"/>
                <a:cs typeface="+mn-cs"/>
              </a:defRPr>
            </a:pPr>
            <a:r>
              <a:rPr lang="en-GB" sz="3200" b="1" dirty="0">
                <a:solidFill>
                  <a:prstClr val="black">
                    <a:lumMod val="65000"/>
                    <a:lumOff val="35000"/>
                  </a:prstClr>
                </a:solidFill>
              </a:rPr>
              <a:t>Sensitivity Graph</a:t>
            </a:r>
            <a:br>
              <a:rPr lang="en-GB" sz="3200" b="1" dirty="0">
                <a:solidFill>
                  <a:prstClr val="black">
                    <a:lumMod val="65000"/>
                    <a:lumOff val="35000"/>
                  </a:prstClr>
                </a:solidFill>
              </a:rPr>
            </a:br>
            <a:endParaRPr lang="en-GB" sz="3200" b="1" dirty="0">
              <a:solidFill>
                <a:prstClr val="black">
                  <a:lumMod val="65000"/>
                  <a:lumOff val="35000"/>
                </a:prstClr>
              </a:solidFill>
            </a:endParaRPr>
          </a:p>
        </p:txBody>
      </p:sp>
      <p:sp>
        <p:nvSpPr>
          <p:cNvPr id="3" name="Content Placeholder 2">
            <a:extLst>
              <a:ext uri="{FF2B5EF4-FFF2-40B4-BE49-F238E27FC236}">
                <a16:creationId xmlns:a16="http://schemas.microsoft.com/office/drawing/2014/main" id="{E66BF676-81A7-C649-9DF7-DA3A294321BD}"/>
              </a:ext>
            </a:extLst>
          </p:cNvPr>
          <p:cNvSpPr>
            <a:spLocks noGrp="1"/>
          </p:cNvSpPr>
          <p:nvPr>
            <p:ph idx="1"/>
          </p:nvPr>
        </p:nvSpPr>
        <p:spPr/>
        <p:txBody>
          <a:bodyPr>
            <a:normAutofit/>
          </a:bodyPr>
          <a:lstStyle/>
          <a:p>
            <a:r>
              <a:rPr lang="en-IN" dirty="0"/>
              <a:t>The Sensitivity Graph tool is designed to allow you to review the results of sensitivity simulations. When sensitivity results have been stored for a variable, the Sensitivity Graph will show confidence bounds or multiple traces.</a:t>
            </a:r>
          </a:p>
          <a:p>
            <a:r>
              <a:rPr lang="en-IN" dirty="0"/>
              <a:t>In other words, sensitivity analyses study how various sources of uncertainty in a mathematical model contribute to the model's overall uncertainty.</a:t>
            </a:r>
            <a:endParaRPr lang="en-US" dirty="0"/>
          </a:p>
        </p:txBody>
      </p:sp>
      <p:pic>
        <p:nvPicPr>
          <p:cNvPr id="10" name="Audio 9">
            <a:hlinkClick r:id="" action="ppaction://media"/>
            <a:extLst>
              <a:ext uri="{FF2B5EF4-FFF2-40B4-BE49-F238E27FC236}">
                <a16:creationId xmlns:a16="http://schemas.microsoft.com/office/drawing/2014/main" id="{C3358E82-1210-B569-8F0E-541E5729748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21778854"/>
      </p:ext>
    </p:extLst>
  </p:cSld>
  <p:clrMapOvr>
    <a:masterClrMapping/>
  </p:clrMapOvr>
  <mc:AlternateContent xmlns:mc="http://schemas.openxmlformats.org/markup-compatibility/2006" xmlns:p14="http://schemas.microsoft.com/office/powerpoint/2010/main">
    <mc:Choice Requires="p14">
      <p:transition spd="slow" p14:dur="3900" advTm="29032">
        <p14:glitter pattern="hexagon"/>
      </p:transition>
    </mc:Choice>
    <mc:Fallback xmlns="">
      <p:transition spd="slow" advTm="290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528E-53DF-274F-848C-849E71085302}"/>
              </a:ext>
            </a:extLst>
          </p:cNvPr>
          <p:cNvSpPr>
            <a:spLocks noGrp="1"/>
          </p:cNvSpPr>
          <p:nvPr>
            <p:ph type="title"/>
          </p:nvPr>
        </p:nvSpPr>
        <p:spPr>
          <a:xfrm>
            <a:off x="1295402" y="1010485"/>
            <a:ext cx="9601196" cy="776330"/>
          </a:xfrm>
        </p:spPr>
        <p:txBody>
          <a:bodyPr>
            <a:normAutofit/>
          </a:bodyPr>
          <a:lstStyle/>
          <a:p>
            <a:r>
              <a:rPr lang="en-GB" b="1" dirty="0">
                <a:solidFill>
                  <a:prstClr val="black">
                    <a:lumMod val="65000"/>
                    <a:lumOff val="35000"/>
                  </a:prstClr>
                </a:solidFill>
              </a:rPr>
              <a:t>Sensitivity Graph</a:t>
            </a:r>
            <a:endParaRPr lang="en-US" dirty="0"/>
          </a:p>
        </p:txBody>
      </p:sp>
      <p:graphicFrame>
        <p:nvGraphicFramePr>
          <p:cNvPr id="5" name="Content Placeholder 4">
            <a:extLst>
              <a:ext uri="{FF2B5EF4-FFF2-40B4-BE49-F238E27FC236}">
                <a16:creationId xmlns:a16="http://schemas.microsoft.com/office/drawing/2014/main" id="{DA3CFA70-212E-6B36-7E64-9350190B6DFF}"/>
              </a:ext>
            </a:extLst>
          </p:cNvPr>
          <p:cNvGraphicFramePr>
            <a:graphicFrameLocks noGrp="1"/>
          </p:cNvGraphicFramePr>
          <p:nvPr>
            <p:ph idx="1"/>
          </p:nvPr>
        </p:nvGraphicFramePr>
        <p:xfrm>
          <a:off x="1295400" y="2557463"/>
          <a:ext cx="9601200" cy="3317875"/>
        </p:xfrm>
        <a:graphic>
          <a:graphicData uri="http://schemas.openxmlformats.org/drawingml/2006/chart">
            <c:chart xmlns:c="http://schemas.openxmlformats.org/drawingml/2006/chart" xmlns:r="http://schemas.openxmlformats.org/officeDocument/2006/relationships" r:id="rId5"/>
          </a:graphicData>
        </a:graphic>
      </p:graphicFrame>
      <p:pic>
        <p:nvPicPr>
          <p:cNvPr id="12" name="Audio 11">
            <a:hlinkClick r:id="" action="ppaction://media"/>
            <a:extLst>
              <a:ext uri="{FF2B5EF4-FFF2-40B4-BE49-F238E27FC236}">
                <a16:creationId xmlns:a16="http://schemas.microsoft.com/office/drawing/2014/main" id="{2396B110-D7F9-BEAF-B94F-100CCDC8EBD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82736328"/>
      </p:ext>
    </p:extLst>
  </p:cSld>
  <p:clrMapOvr>
    <a:masterClrMapping/>
  </p:clrMapOvr>
  <mc:AlternateContent xmlns:mc="http://schemas.openxmlformats.org/markup-compatibility/2006" xmlns:p14="http://schemas.microsoft.com/office/powerpoint/2010/main">
    <mc:Choice Requires="p14">
      <p:transition spd="slow" p14:dur="1200" advTm="34325">
        <p14:prism/>
      </p:transition>
    </mc:Choice>
    <mc:Fallback xmlns="">
      <p:transition spd="slow" advTm="343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FD51-8005-484F-A970-F03346134A28}"/>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2DCDC127-66C5-49D0-93DC-069BAD06A0A0}"/>
              </a:ext>
            </a:extLst>
          </p:cNvPr>
          <p:cNvSpPr>
            <a:spLocks noGrp="1"/>
          </p:cNvSpPr>
          <p:nvPr>
            <p:ph idx="1"/>
          </p:nvPr>
        </p:nvSpPr>
        <p:spPr/>
        <p:txBody>
          <a:bodyPr/>
          <a:lstStyle/>
          <a:p>
            <a:r>
              <a:rPr lang="en-US" dirty="0"/>
              <a:t>All the analysis state that +1.9  carbon emission is a good sign of pollution less environment.</a:t>
            </a:r>
          </a:p>
          <a:p>
            <a:r>
              <a:rPr lang="en-US" dirty="0"/>
              <a:t>From the analysis we observed that the lot increase in the technology, highly reduced deforestation  and decrease in the population makes the make the less carbon emission.</a:t>
            </a:r>
          </a:p>
        </p:txBody>
      </p:sp>
      <p:pic>
        <p:nvPicPr>
          <p:cNvPr id="7" name="Audio 6">
            <a:hlinkClick r:id="" action="ppaction://media"/>
            <a:extLst>
              <a:ext uri="{FF2B5EF4-FFF2-40B4-BE49-F238E27FC236}">
                <a16:creationId xmlns:a16="http://schemas.microsoft.com/office/drawing/2014/main" id="{F2951DF1-972E-DD7E-3D47-1D2F095B067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88794238"/>
      </p:ext>
    </p:extLst>
  </p:cSld>
  <p:clrMapOvr>
    <a:masterClrMapping/>
  </p:clrMapOvr>
  <mc:AlternateContent xmlns:mc="http://schemas.openxmlformats.org/markup-compatibility/2006" xmlns:p14="http://schemas.microsoft.com/office/powerpoint/2010/main">
    <mc:Choice Requires="p14">
      <p:transition spd="slow" p14:dur="4400" advTm="28786">
        <p14:honeycomb/>
      </p:transition>
    </mc:Choice>
    <mc:Fallback xmlns="">
      <p:transition spd="slow" advTm="28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D263-A469-D44B-8C65-362987A8F974}"/>
              </a:ext>
            </a:extLst>
          </p:cNvPr>
          <p:cNvSpPr>
            <a:spLocks noGrp="1"/>
          </p:cNvSpPr>
          <p:nvPr>
            <p:ph type="title"/>
          </p:nvPr>
        </p:nvSpPr>
        <p:spPr/>
        <p:txBody>
          <a:bodyPr/>
          <a:lstStyle/>
          <a:p>
            <a:endParaRPr lang="en-US"/>
          </a:p>
        </p:txBody>
      </p:sp>
      <p:pic>
        <p:nvPicPr>
          <p:cNvPr id="5" name="Content Placeholder 4" descr="A picture containing background pattern&#10;&#10;Description automatically generated">
            <a:extLst>
              <a:ext uri="{FF2B5EF4-FFF2-40B4-BE49-F238E27FC236}">
                <a16:creationId xmlns:a16="http://schemas.microsoft.com/office/drawing/2014/main" id="{B000A802-E944-6047-A298-C7822CC30A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098" y="509832"/>
            <a:ext cx="11324493" cy="5890968"/>
          </a:xfrm>
        </p:spPr>
      </p:pic>
    </p:spTree>
    <p:extLst>
      <p:ext uri="{BB962C8B-B14F-4D97-AF65-F5344CB8AC3E}">
        <p14:creationId xmlns:p14="http://schemas.microsoft.com/office/powerpoint/2010/main" val="201950382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26" name="Rectangle 25">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8" name="Picture 7" descr="A hand holding a globe&#10;&#10;Description automatically generated with medium confidence">
            <a:extLst>
              <a:ext uri="{FF2B5EF4-FFF2-40B4-BE49-F238E27FC236}">
                <a16:creationId xmlns:a16="http://schemas.microsoft.com/office/drawing/2014/main" id="{FFC208F1-B422-4BDE-A2B6-B6B1B88C49F6}"/>
              </a:ext>
            </a:extLst>
          </p:cNvPr>
          <p:cNvPicPr>
            <a:picLocks noChangeAspect="1"/>
          </p:cNvPicPr>
          <p:nvPr/>
        </p:nvPicPr>
        <p:blipFill rotWithShape="1">
          <a:blip r:embed="rId6">
            <a:alphaModFix amt="25000"/>
          </a:blip>
          <a:srcRect t="4048" r="1" b="1537"/>
          <a:stretch/>
        </p:blipFill>
        <p:spPr>
          <a:xfrm>
            <a:off x="486138" y="486568"/>
            <a:ext cx="11227442" cy="5883295"/>
          </a:xfrm>
          <a:prstGeom prst="rect">
            <a:avLst/>
          </a:prstGeom>
        </p:spPr>
      </p:pic>
      <p:sp>
        <p:nvSpPr>
          <p:cNvPr id="28" name="Rectangle 27">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1295402" y="982132"/>
            <a:ext cx="9601196" cy="1303867"/>
          </a:xfrm>
        </p:spPr>
        <p:txBody>
          <a:bodyPr>
            <a:normAutofit/>
          </a:bodyPr>
          <a:lstStyle/>
          <a:p>
            <a:pPr lvl="0"/>
            <a:r>
              <a:rPr lang="en-GB" b="1" dirty="0">
                <a:solidFill>
                  <a:schemeClr val="tx1"/>
                </a:solidFill>
              </a:rPr>
              <a:t>Agenda </a:t>
            </a:r>
            <a:endParaRPr lang="en-GB" dirty="0">
              <a:solidFill>
                <a:schemeClr val="tx1"/>
              </a:solidFill>
            </a:endParaRPr>
          </a:p>
        </p:txBody>
      </p:sp>
      <p:cxnSp>
        <p:nvCxnSpPr>
          <p:cNvPr id="30" name="Straight Connector 29">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33"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4" name="Picture 33">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35"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0" name="Picture 35">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Content Placeholder 2"/>
          <p:cNvSpPr>
            <a:spLocks noGrp="1"/>
          </p:cNvSpPr>
          <p:nvPr>
            <p:ph idx="1"/>
          </p:nvPr>
        </p:nvSpPr>
        <p:spPr>
          <a:xfrm>
            <a:off x="1295401" y="2556932"/>
            <a:ext cx="9601196" cy="3318936"/>
          </a:xfrm>
        </p:spPr>
        <p:txBody>
          <a:bodyPr>
            <a:norm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 To determine a plausible set of human behavioral and policy changes.</a:t>
            </a:r>
          </a:p>
          <a:p>
            <a:r>
              <a:rPr lang="en-US" sz="2000" dirty="0">
                <a:latin typeface="Calibri" panose="020F0502020204030204" pitchFamily="34" charset="0"/>
                <a:ea typeface="Calibri" panose="020F0502020204030204" pitchFamily="34" charset="0"/>
                <a:cs typeface="Times New Roman" panose="02020603050405020304" pitchFamily="18" charset="0"/>
              </a:rPr>
              <a:t>T</a:t>
            </a:r>
            <a:r>
              <a:rPr lang="en-US" sz="2000" dirty="0">
                <a:effectLst/>
                <a:latin typeface="Calibri" panose="020F0502020204030204" pitchFamily="34" charset="0"/>
                <a:ea typeface="Calibri" panose="020F0502020204030204" pitchFamily="34" charset="0"/>
                <a:cs typeface="Times New Roman" panose="02020603050405020304" pitchFamily="18" charset="0"/>
              </a:rPr>
              <a:t>o limit the mean global temperature, rise to no more than (or as close to) 2°C by the year 2100. </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This will require a reduction in the overall emissions of greenhouse gases, and other policy changes, so that the temperature rise is halted.</a:t>
            </a:r>
            <a:endParaRPr lang="en-GB" sz="2000" dirty="0">
              <a:solidFill>
                <a:schemeClr val="tx1"/>
              </a:solidFill>
            </a:endParaRPr>
          </a:p>
        </p:txBody>
      </p:sp>
      <p:pic>
        <p:nvPicPr>
          <p:cNvPr id="13" name="Audio 12">
            <a:hlinkClick r:id="" action="ppaction://media"/>
            <a:extLst>
              <a:ext uri="{FF2B5EF4-FFF2-40B4-BE49-F238E27FC236}">
                <a16:creationId xmlns:a16="http://schemas.microsoft.com/office/drawing/2014/main" id="{C8AB54FA-098B-F8B7-B3EA-39BCF38A1C0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7496393"/>
      </p:ext>
    </p:extLst>
  </p:cSld>
  <p:clrMapOvr>
    <a:overrideClrMapping bg1="dk1" tx1="lt1" bg2="dk2" tx2="lt2" accent1="accent1" accent2="accent2" accent3="accent3" accent4="accent4" accent5="accent5" accent6="accent6" hlink="hlink" folHlink="folHlink"/>
  </p:clrMapOvr>
  <p:transition spd="slow" advTm="4065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5FB50-7A61-4844-91B1-D5AFBA8C47F3}"/>
              </a:ext>
            </a:extLst>
          </p:cNvPr>
          <p:cNvSpPr>
            <a:spLocks noGrp="1"/>
          </p:cNvSpPr>
          <p:nvPr>
            <p:ph type="title"/>
          </p:nvPr>
        </p:nvSpPr>
        <p:spPr>
          <a:xfrm>
            <a:off x="804421" y="796374"/>
            <a:ext cx="10583158" cy="880027"/>
          </a:xfrm>
        </p:spPr>
        <p:txBody>
          <a:bodyPr>
            <a:normAutofit/>
          </a:bodyPr>
          <a:lstStyle/>
          <a:p>
            <a:r>
              <a:rPr lang="en-US" b="1" dirty="0">
                <a:solidFill>
                  <a:srgbClr val="FFFFFF"/>
                </a:solidFill>
              </a:rPr>
              <a:t>Executive Summary</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1187A5-747E-4B63-B800-5F9A297C9FD8}"/>
              </a:ext>
            </a:extLst>
          </p:cNvPr>
          <p:cNvSpPr>
            <a:spLocks noGrp="1"/>
          </p:cNvSpPr>
          <p:nvPr>
            <p:ph idx="1"/>
          </p:nvPr>
        </p:nvSpPr>
        <p:spPr>
          <a:xfrm>
            <a:off x="1295401" y="2612256"/>
            <a:ext cx="9601196" cy="3263612"/>
          </a:xfrm>
        </p:spPr>
        <p:txBody>
          <a:bodyPr>
            <a:normAutofit/>
          </a:bodyPr>
          <a:lstStyle/>
          <a:p>
            <a:pPr>
              <a:lnSpc>
                <a:spcPct val="90000"/>
              </a:lnSpc>
            </a:pPr>
            <a:r>
              <a:rPr lang="en-US" sz="2000" dirty="0">
                <a:latin typeface="Times New Roman" panose="02020603050405020304" pitchFamily="18" charset="0"/>
                <a:cs typeface="Times New Roman" panose="02020603050405020304" pitchFamily="18" charset="0"/>
              </a:rPr>
              <a:t>Group one  introduced a mix of policy changes in the shape of coal and nuclear taxation and a rise in carbon taxes, with care provided to avoiding cuts that were considered unreasonable in nature, such as unreasonably extreme reductions. </a:t>
            </a:r>
          </a:p>
          <a:p>
            <a:pPr>
              <a:lnSpc>
                <a:spcPct val="90000"/>
              </a:lnSpc>
            </a:pPr>
            <a:r>
              <a:rPr lang="en-US" sz="2000" dirty="0">
                <a:latin typeface="Times New Roman" panose="02020603050405020304" pitchFamily="18" charset="0"/>
                <a:cs typeface="Times New Roman" panose="02020603050405020304" pitchFamily="18" charset="0"/>
              </a:rPr>
              <a:t>This, combined with a hypothesized reduction in natural gas outcome and a boost in energy efficient buildings, has did result in a two - degree Centigrade increase in temperatures by 2100, that is an X percent decrease from of the current path anticipated if existing policies and practices in energy utilization are not changed.</a:t>
            </a:r>
          </a:p>
          <a:p>
            <a:pPr>
              <a:lnSpc>
                <a:spcPct val="90000"/>
              </a:lnSpc>
            </a:pPr>
            <a:r>
              <a:rPr lang="en-US" sz="2000" dirty="0">
                <a:latin typeface="Times New Roman" panose="02020603050405020304" pitchFamily="18" charset="0"/>
                <a:cs typeface="Times New Roman" panose="02020603050405020304" pitchFamily="18" charset="0"/>
              </a:rPr>
              <a:t>Team one determined that an encouragement to lessen reliance on traditional sources of fuel had a greater influence on climate change than a concentration on renewable energy.</a:t>
            </a:r>
          </a:p>
        </p:txBody>
      </p:sp>
      <p:pic>
        <p:nvPicPr>
          <p:cNvPr id="6" name="Audio 5">
            <a:hlinkClick r:id="" action="ppaction://media"/>
            <a:extLst>
              <a:ext uri="{FF2B5EF4-FFF2-40B4-BE49-F238E27FC236}">
                <a16:creationId xmlns:a16="http://schemas.microsoft.com/office/drawing/2014/main" id="{F8E16281-D6F3-CC8C-CFF1-EF2611CA6B3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3949108"/>
      </p:ext>
    </p:extLst>
  </p:cSld>
  <p:clrMapOvr>
    <a:masterClrMapping/>
  </p:clrMapOvr>
  <p:transition spd="slow" advTm="5366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D1EA3D-9B76-4D83-9252-2E143FCF9329}"/>
              </a:ext>
            </a:extLst>
          </p:cNvPr>
          <p:cNvSpPr>
            <a:spLocks noGrp="1"/>
          </p:cNvSpPr>
          <p:nvPr>
            <p:ph type="title"/>
          </p:nvPr>
        </p:nvSpPr>
        <p:spPr>
          <a:xfrm>
            <a:off x="804421" y="796374"/>
            <a:ext cx="10583158" cy="880027"/>
          </a:xfrm>
        </p:spPr>
        <p:txBody>
          <a:bodyPr>
            <a:noAutofit/>
          </a:bodyPr>
          <a:lstStyle/>
          <a:p>
            <a:pPr>
              <a:lnSpc>
                <a:spcPct val="90000"/>
              </a:lnSpc>
            </a:pPr>
            <a:r>
              <a:rPr lang="en-US" b="1" dirty="0">
                <a:solidFill>
                  <a:srgbClr val="FFFFFF"/>
                </a:solidFill>
              </a:rPr>
              <a:t>Problem Statement</a:t>
            </a:r>
            <a:br>
              <a:rPr lang="en-US" b="1" dirty="0">
                <a:solidFill>
                  <a:srgbClr val="FFFFFF"/>
                </a:solidFill>
              </a:rPr>
            </a:br>
            <a:endParaRPr lang="en-US" b="1" dirty="0">
              <a:solidFill>
                <a:srgbClr val="FFFFFF"/>
              </a:solidFill>
            </a:endParaRP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AEF9E9-513D-423D-A961-DDFB87E4A557}"/>
              </a:ext>
            </a:extLst>
          </p:cNvPr>
          <p:cNvSpPr>
            <a:spLocks noGrp="1"/>
          </p:cNvSpPr>
          <p:nvPr>
            <p:ph idx="1"/>
          </p:nvPr>
        </p:nvSpPr>
        <p:spPr>
          <a:xfrm>
            <a:off x="1295401" y="2612256"/>
            <a:ext cx="9601196" cy="3263612"/>
          </a:xfrm>
        </p:spPr>
        <p:txBody>
          <a:bodyPr>
            <a:normAutofit/>
          </a:bodyPr>
          <a:lstStyle/>
          <a:p>
            <a:r>
              <a:rPr lang="en-US" dirty="0"/>
              <a:t>Based on our analysis conducted by the group one, The problem statement talks about reducing the carbon emission by increasing or decreasing some components like electrification, technology, energy efficiency, land and industrial emission, carbon removal, energy supplies like coal, oil, nuclear, natural gas, carbon price etc., reduction of pollution in environment. </a:t>
            </a:r>
          </a:p>
          <a:p>
            <a:r>
              <a:rPr lang="en-US" dirty="0"/>
              <a:t>As Team one we  analyzed how much carbon emission will be reduced by which year using different analysis tools on the excel.</a:t>
            </a:r>
          </a:p>
        </p:txBody>
      </p:sp>
      <p:pic>
        <p:nvPicPr>
          <p:cNvPr id="7" name="Audio 6">
            <a:hlinkClick r:id="" action="ppaction://media"/>
            <a:extLst>
              <a:ext uri="{FF2B5EF4-FFF2-40B4-BE49-F238E27FC236}">
                <a16:creationId xmlns:a16="http://schemas.microsoft.com/office/drawing/2014/main" id="{EA005F16-F91B-C91E-385E-CE25EDE823E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30420770"/>
      </p:ext>
    </p:extLst>
  </p:cSld>
  <p:clrMapOvr>
    <a:masterClrMapping/>
  </p:clrMapOvr>
  <p:transition spd="slow" advTm="4939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66488E-7866-49CC-94DE-55A55F7ED579}"/>
              </a:ext>
            </a:extLst>
          </p:cNvPr>
          <p:cNvSpPr>
            <a:spLocks noGrp="1"/>
          </p:cNvSpPr>
          <p:nvPr>
            <p:ph type="title"/>
          </p:nvPr>
        </p:nvSpPr>
        <p:spPr>
          <a:xfrm>
            <a:off x="804421" y="796374"/>
            <a:ext cx="10583158" cy="880027"/>
          </a:xfrm>
        </p:spPr>
        <p:txBody>
          <a:bodyPr>
            <a:noAutofit/>
          </a:bodyPr>
          <a:lstStyle/>
          <a:p>
            <a:pPr>
              <a:lnSpc>
                <a:spcPct val="90000"/>
              </a:lnSpc>
            </a:pPr>
            <a:r>
              <a:rPr lang="en-US" b="1" dirty="0">
                <a:solidFill>
                  <a:srgbClr val="FFFFFF"/>
                </a:solidFill>
              </a:rPr>
              <a:t>Key Assumptions</a:t>
            </a:r>
            <a:br>
              <a:rPr lang="en-US" b="1" dirty="0">
                <a:solidFill>
                  <a:srgbClr val="FFFFFF"/>
                </a:solidFill>
              </a:rPr>
            </a:br>
            <a:endParaRPr lang="en-US" b="1" dirty="0">
              <a:solidFill>
                <a:srgbClr val="FFFFFF"/>
              </a:solidFill>
            </a:endParaRP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A537CE-17B0-48A9-A6A2-971C80118041}"/>
              </a:ext>
            </a:extLst>
          </p:cNvPr>
          <p:cNvSpPr>
            <a:spLocks noGrp="1"/>
          </p:cNvSpPr>
          <p:nvPr>
            <p:ph idx="1"/>
          </p:nvPr>
        </p:nvSpPr>
        <p:spPr>
          <a:xfrm>
            <a:off x="1295401" y="2612256"/>
            <a:ext cx="9601196" cy="3263612"/>
          </a:xfrm>
        </p:spPr>
        <p:txBody>
          <a:bodyPr>
            <a:normAutofit fontScale="92500" lnSpcReduction="10000"/>
          </a:bodyPr>
          <a:lstStyle/>
          <a:p>
            <a:r>
              <a:rPr lang="en-US" dirty="0"/>
              <a:t>As team one we observed that in the year 2020, 2021 the carbon emission is very high, Following the years, the emission is reduced constantly.</a:t>
            </a:r>
          </a:p>
          <a:p>
            <a:r>
              <a:rPr lang="en-US" dirty="0"/>
              <a:t>As Reducing the usage of carbon and increasing the electrification and technology in the transportation it will reduce the carbon value.</a:t>
            </a:r>
          </a:p>
          <a:p>
            <a:r>
              <a:rPr lang="en-US" dirty="0"/>
              <a:t>Integration of new technologies, which optimize use of available energy sources is likely to reduce temperatures below 1.9</a:t>
            </a:r>
            <a:r>
              <a:rPr lang="en-US" baseline="30000" dirty="0"/>
              <a:t>0 </a:t>
            </a:r>
            <a:r>
              <a:rPr lang="en-US" dirty="0"/>
              <a:t>C</a:t>
            </a:r>
          </a:p>
          <a:p>
            <a:r>
              <a:rPr lang="en-US" dirty="0"/>
              <a:t>Population and economic growth may have limited impact on rising climate action, but the activities conducted by rising population may have impact on the climate</a:t>
            </a:r>
          </a:p>
          <a:p>
            <a:endParaRPr lang="en-US" dirty="0"/>
          </a:p>
          <a:p>
            <a:endParaRPr lang="en-US" dirty="0"/>
          </a:p>
        </p:txBody>
      </p:sp>
      <p:pic>
        <p:nvPicPr>
          <p:cNvPr id="6" name="Audio 5">
            <a:hlinkClick r:id="" action="ppaction://media"/>
            <a:extLst>
              <a:ext uri="{FF2B5EF4-FFF2-40B4-BE49-F238E27FC236}">
                <a16:creationId xmlns:a16="http://schemas.microsoft.com/office/drawing/2014/main" id="{E646BA53-7C04-C628-87C5-470D4E38789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7609210"/>
      </p:ext>
    </p:extLst>
  </p:cSld>
  <p:clrMapOvr>
    <a:masterClrMapping/>
  </p:clrMapOvr>
  <mc:AlternateContent xmlns:mc="http://schemas.openxmlformats.org/markup-compatibility/2006" xmlns:p14="http://schemas.microsoft.com/office/powerpoint/2010/main">
    <mc:Choice Requires="p14">
      <p:transition spd="slow" p14:dur="1200" advTm="40199">
        <p:dissolve/>
      </p:transition>
    </mc:Choice>
    <mc:Fallback xmlns="">
      <p:transition spd="slow" advTm="40199">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E5F53D-F315-498B-82BD-674BEECC36BE}"/>
              </a:ext>
            </a:extLst>
          </p:cNvPr>
          <p:cNvSpPr>
            <a:spLocks noGrp="1"/>
          </p:cNvSpPr>
          <p:nvPr>
            <p:ph type="title"/>
          </p:nvPr>
        </p:nvSpPr>
        <p:spPr>
          <a:xfrm>
            <a:off x="804421" y="796374"/>
            <a:ext cx="10583158" cy="880027"/>
          </a:xfrm>
        </p:spPr>
        <p:txBody>
          <a:bodyPr>
            <a:normAutofit/>
          </a:bodyPr>
          <a:lstStyle/>
          <a:p>
            <a:r>
              <a:rPr lang="en-US" b="1" dirty="0">
                <a:solidFill>
                  <a:srgbClr val="FFFFFF"/>
                </a:solidFill>
              </a:rPr>
              <a:t>Analysis</a:t>
            </a:r>
          </a:p>
        </p:txBody>
      </p:sp>
      <p:sp>
        <p:nvSpPr>
          <p:cNvPr id="12" name="Rectangle 11">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6C6173-50CC-4264-A782-37B62071BCCA}"/>
              </a:ext>
            </a:extLst>
          </p:cNvPr>
          <p:cNvSpPr>
            <a:spLocks noGrp="1"/>
          </p:cNvSpPr>
          <p:nvPr>
            <p:ph idx="1"/>
          </p:nvPr>
        </p:nvSpPr>
        <p:spPr>
          <a:xfrm>
            <a:off x="1295401" y="2612256"/>
            <a:ext cx="9601196" cy="3263612"/>
          </a:xfrm>
        </p:spPr>
        <p:txBody>
          <a:bodyPr>
            <a:normAutofit/>
          </a:bodyPr>
          <a:lstStyle/>
          <a:p>
            <a:r>
              <a:rPr lang="en-US" dirty="0"/>
              <a:t>1) Linear regression</a:t>
            </a:r>
          </a:p>
          <a:p>
            <a:r>
              <a:rPr lang="en-US" dirty="0"/>
              <a:t>2) Anova</a:t>
            </a:r>
          </a:p>
          <a:p>
            <a:r>
              <a:rPr lang="en-US" dirty="0"/>
              <a:t>3) Forecasting</a:t>
            </a:r>
          </a:p>
          <a:p>
            <a:r>
              <a:rPr lang="en-US" dirty="0"/>
              <a:t>4) Sensitivity Analysis</a:t>
            </a:r>
          </a:p>
          <a:p>
            <a:pPr marL="0" indent="0">
              <a:buNone/>
            </a:pPr>
            <a:endParaRPr lang="en-US" dirty="0"/>
          </a:p>
          <a:p>
            <a:pPr marL="0" indent="0">
              <a:buNone/>
            </a:pPr>
            <a:r>
              <a:rPr lang="en-US" dirty="0"/>
              <a:t>   </a:t>
            </a:r>
          </a:p>
        </p:txBody>
      </p:sp>
      <p:pic>
        <p:nvPicPr>
          <p:cNvPr id="58" name="Audio 57">
            <a:hlinkClick r:id="" action="ppaction://media"/>
            <a:extLst>
              <a:ext uri="{FF2B5EF4-FFF2-40B4-BE49-F238E27FC236}">
                <a16:creationId xmlns:a16="http://schemas.microsoft.com/office/drawing/2014/main" id="{EE201B75-F289-377C-F4A0-23D9D4E0464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7255"/>
      </p:ext>
    </p:extLst>
  </p:cSld>
  <p:clrMapOvr>
    <a:masterClrMapping/>
  </p:clrMapOvr>
  <p:transition spd="slow" advTm="1909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4" name="Picture 43">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2" name="Rectangle 61">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6" name="Picture 45">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3" name="Picture 62">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E31C290-F58D-4F2D-8B45-32D77C7908C4}"/>
              </a:ext>
            </a:extLst>
          </p:cNvPr>
          <p:cNvSpPr>
            <a:spLocks noGrp="1"/>
          </p:cNvSpPr>
          <p:nvPr>
            <p:ph type="title"/>
          </p:nvPr>
        </p:nvSpPr>
        <p:spPr>
          <a:xfrm>
            <a:off x="1295402" y="982132"/>
            <a:ext cx="3660056" cy="1325373"/>
          </a:xfrm>
        </p:spPr>
        <p:txBody>
          <a:bodyPr vert="horz" lIns="91440" tIns="45720" rIns="91440" bIns="45720" rtlCol="0" anchor="b">
            <a:normAutofit/>
          </a:bodyPr>
          <a:lstStyle/>
          <a:p>
            <a:r>
              <a:rPr lang="en-US" sz="2800">
                <a:solidFill>
                  <a:srgbClr val="262626"/>
                </a:solidFill>
              </a:rPr>
              <a:t>Linear Regression</a:t>
            </a:r>
          </a:p>
        </p:txBody>
      </p:sp>
      <p:cxnSp>
        <p:nvCxnSpPr>
          <p:cNvPr id="64" name="Straight Connector 63">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D2324ABF-E34A-6A4E-A080-52FEAA652110}"/>
              </a:ext>
            </a:extLst>
          </p:cNvPr>
          <p:cNvSpPr txBox="1"/>
          <p:nvPr/>
        </p:nvSpPr>
        <p:spPr>
          <a:xfrm>
            <a:off x="1295401" y="2493774"/>
            <a:ext cx="3660057" cy="3382094"/>
          </a:xfrm>
          <a:prstGeom prst="rect">
            <a:avLst/>
          </a:prstGeom>
        </p:spPr>
        <p:txBody>
          <a:bodyPr vert="horz" lIns="91440" tIns="45720" rIns="91440" bIns="45720" rtlCol="0" anchor="t">
            <a:normAutofit/>
          </a:bodyPr>
          <a:lstStyle/>
          <a:p>
            <a:pPr algn="ctr" defTabSz="457200">
              <a:spcBef>
                <a:spcPct val="20000"/>
              </a:spcBef>
              <a:spcAft>
                <a:spcPts val="600"/>
              </a:spcAft>
              <a:buClr>
                <a:schemeClr val="accent1"/>
              </a:buClr>
              <a:buSzPct val="115000"/>
            </a:pPr>
            <a:r>
              <a:rPr lang="en-US" sz="1600" b="1" dirty="0">
                <a:solidFill>
                  <a:srgbClr val="262626"/>
                </a:solidFill>
              </a:rPr>
              <a:t>Linear regression</a:t>
            </a:r>
            <a:r>
              <a:rPr lang="en-US" sz="1600" dirty="0">
                <a:solidFill>
                  <a:srgbClr val="262626"/>
                </a:solidFill>
              </a:rPr>
              <a:t> is the most basic and commonly used predictive analysis. </a:t>
            </a:r>
          </a:p>
          <a:p>
            <a:pPr algn="ctr" defTabSz="457200">
              <a:spcBef>
                <a:spcPct val="20000"/>
              </a:spcBef>
              <a:spcAft>
                <a:spcPts val="600"/>
              </a:spcAft>
              <a:buClr>
                <a:schemeClr val="accent1"/>
              </a:buClr>
              <a:buSzPct val="115000"/>
            </a:pPr>
            <a:r>
              <a:rPr lang="en-US" sz="1600" dirty="0">
                <a:solidFill>
                  <a:srgbClr val="262626"/>
                </a:solidFill>
              </a:rPr>
              <a:t>Regression estimates are used to describe data and to explain the relationship.</a:t>
            </a:r>
          </a:p>
          <a:p>
            <a:pPr algn="ctr" defTabSz="457200">
              <a:spcBef>
                <a:spcPct val="20000"/>
              </a:spcBef>
              <a:spcAft>
                <a:spcPts val="600"/>
              </a:spcAft>
              <a:buClr>
                <a:schemeClr val="accent1"/>
              </a:buClr>
              <a:buSzPct val="115000"/>
            </a:pPr>
            <a:endParaRPr lang="en-US" sz="1600" dirty="0">
              <a:solidFill>
                <a:srgbClr val="262626"/>
              </a:solidFill>
            </a:endParaRPr>
          </a:p>
          <a:p>
            <a:pPr algn="ctr" defTabSz="457200">
              <a:spcBef>
                <a:spcPct val="20000"/>
              </a:spcBef>
              <a:spcAft>
                <a:spcPts val="600"/>
              </a:spcAft>
              <a:buClr>
                <a:schemeClr val="accent1"/>
              </a:buClr>
              <a:buSzPct val="115000"/>
              <a:buFont typeface="Arial"/>
              <a:buChar char="•"/>
            </a:pPr>
            <a:endParaRPr lang="en-US" sz="1600" dirty="0">
              <a:solidFill>
                <a:srgbClr val="262626"/>
              </a:solidFill>
            </a:endParaRPr>
          </a:p>
        </p:txBody>
      </p:sp>
      <p:graphicFrame>
        <p:nvGraphicFramePr>
          <p:cNvPr id="8" name="Table 7">
            <a:extLst>
              <a:ext uri="{FF2B5EF4-FFF2-40B4-BE49-F238E27FC236}">
                <a16:creationId xmlns:a16="http://schemas.microsoft.com/office/drawing/2014/main" id="{16B11D20-124D-0A32-1CAD-FD3F0445B976}"/>
              </a:ext>
            </a:extLst>
          </p:cNvPr>
          <p:cNvGraphicFramePr>
            <a:graphicFrameLocks noGrp="1"/>
          </p:cNvGraphicFramePr>
          <p:nvPr>
            <p:extLst>
              <p:ext uri="{D42A27DB-BD31-4B8C-83A1-F6EECF244321}">
                <p14:modId xmlns:p14="http://schemas.microsoft.com/office/powerpoint/2010/main" val="4178347651"/>
              </p:ext>
            </p:extLst>
          </p:nvPr>
        </p:nvGraphicFramePr>
        <p:xfrm>
          <a:off x="5271613" y="777262"/>
          <a:ext cx="5993043" cy="4808862"/>
        </p:xfrm>
        <a:graphic>
          <a:graphicData uri="http://schemas.openxmlformats.org/drawingml/2006/table">
            <a:tbl>
              <a:tblPr firstRow="1" bandRow="1">
                <a:tableStyleId>{5C22544A-7EE6-4342-B048-85BDC9FD1C3A}</a:tableStyleId>
              </a:tblPr>
              <a:tblGrid>
                <a:gridCol w="698291">
                  <a:extLst>
                    <a:ext uri="{9D8B030D-6E8A-4147-A177-3AD203B41FA5}">
                      <a16:colId xmlns:a16="http://schemas.microsoft.com/office/drawing/2014/main" val="2394332784"/>
                    </a:ext>
                  </a:extLst>
                </a:gridCol>
                <a:gridCol w="724324">
                  <a:extLst>
                    <a:ext uri="{9D8B030D-6E8A-4147-A177-3AD203B41FA5}">
                      <a16:colId xmlns:a16="http://schemas.microsoft.com/office/drawing/2014/main" val="946642171"/>
                    </a:ext>
                  </a:extLst>
                </a:gridCol>
                <a:gridCol w="689179">
                  <a:extLst>
                    <a:ext uri="{9D8B030D-6E8A-4147-A177-3AD203B41FA5}">
                      <a16:colId xmlns:a16="http://schemas.microsoft.com/office/drawing/2014/main" val="1256590554"/>
                    </a:ext>
                  </a:extLst>
                </a:gridCol>
                <a:gridCol w="724324">
                  <a:extLst>
                    <a:ext uri="{9D8B030D-6E8A-4147-A177-3AD203B41FA5}">
                      <a16:colId xmlns:a16="http://schemas.microsoft.com/office/drawing/2014/main" val="1786560871"/>
                    </a:ext>
                  </a:extLst>
                </a:gridCol>
                <a:gridCol w="517359">
                  <a:extLst>
                    <a:ext uri="{9D8B030D-6E8A-4147-A177-3AD203B41FA5}">
                      <a16:colId xmlns:a16="http://schemas.microsoft.com/office/drawing/2014/main" val="2496432632"/>
                    </a:ext>
                  </a:extLst>
                </a:gridCol>
                <a:gridCol w="651431">
                  <a:extLst>
                    <a:ext uri="{9D8B030D-6E8A-4147-A177-3AD203B41FA5}">
                      <a16:colId xmlns:a16="http://schemas.microsoft.com/office/drawing/2014/main" val="4038200540"/>
                    </a:ext>
                  </a:extLst>
                </a:gridCol>
                <a:gridCol w="574632">
                  <a:extLst>
                    <a:ext uri="{9D8B030D-6E8A-4147-A177-3AD203B41FA5}">
                      <a16:colId xmlns:a16="http://schemas.microsoft.com/office/drawing/2014/main" val="1420525739"/>
                    </a:ext>
                  </a:extLst>
                </a:gridCol>
                <a:gridCol w="689179">
                  <a:extLst>
                    <a:ext uri="{9D8B030D-6E8A-4147-A177-3AD203B41FA5}">
                      <a16:colId xmlns:a16="http://schemas.microsoft.com/office/drawing/2014/main" val="4067213362"/>
                    </a:ext>
                  </a:extLst>
                </a:gridCol>
                <a:gridCol w="724324">
                  <a:extLst>
                    <a:ext uri="{9D8B030D-6E8A-4147-A177-3AD203B41FA5}">
                      <a16:colId xmlns:a16="http://schemas.microsoft.com/office/drawing/2014/main" val="878293863"/>
                    </a:ext>
                  </a:extLst>
                </a:gridCol>
              </a:tblGrid>
              <a:tr h="257908">
                <a:tc gridSpan="2">
                  <a:txBody>
                    <a:bodyPr/>
                    <a:lstStyle/>
                    <a:p>
                      <a:pPr algn="ctr" fontAlgn="b"/>
                      <a:r>
                        <a:rPr lang="en-US" sz="700" u="none" strike="noStrike" dirty="0">
                          <a:effectLst/>
                        </a:rPr>
                        <a:t>Regression Statistics</a:t>
                      </a:r>
                      <a:endParaRPr lang="en-US" sz="700" b="1" i="1" u="none" strike="noStrike" dirty="0">
                        <a:solidFill>
                          <a:srgbClr val="000000"/>
                        </a:solidFill>
                        <a:effectLst/>
                        <a:latin typeface="Calibri" panose="020F0502020204030204" pitchFamily="34" charset="0"/>
                      </a:endParaRPr>
                    </a:p>
                  </a:txBody>
                  <a:tcPr marL="3718" marR="3718" marT="3718" marB="0" anchor="b"/>
                </a:tc>
                <a:tc hMerge="1">
                  <a:txBody>
                    <a:bodyPr/>
                    <a:lstStyle/>
                    <a:p>
                      <a:endParaRPr lang="en-US"/>
                    </a:p>
                  </a:txBody>
                  <a:tcPr/>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3942077472"/>
                  </a:ext>
                </a:extLst>
              </a:tr>
              <a:tr h="202186">
                <a:tc>
                  <a:txBody>
                    <a:bodyPr/>
                    <a:lstStyle/>
                    <a:p>
                      <a:pPr algn="l" fontAlgn="b"/>
                      <a:r>
                        <a:rPr lang="en-US" sz="700" u="none" strike="noStrike">
                          <a:effectLst/>
                        </a:rPr>
                        <a:t>Multiple R</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0.999902239</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1801010158"/>
                  </a:ext>
                </a:extLst>
              </a:tr>
              <a:tr h="202186">
                <a:tc>
                  <a:txBody>
                    <a:bodyPr/>
                    <a:lstStyle/>
                    <a:p>
                      <a:pPr algn="l" fontAlgn="b"/>
                      <a:r>
                        <a:rPr lang="en-US" sz="700" u="none" strike="noStrike">
                          <a:effectLst/>
                        </a:rPr>
                        <a:t>R Square</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0.999804487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2266545778"/>
                  </a:ext>
                </a:extLst>
              </a:tr>
              <a:tr h="361063">
                <a:tc>
                  <a:txBody>
                    <a:bodyPr/>
                    <a:lstStyle/>
                    <a:p>
                      <a:pPr algn="l" fontAlgn="b"/>
                      <a:r>
                        <a:rPr lang="en-US" sz="700" u="none" strike="noStrike">
                          <a:effectLst/>
                        </a:rPr>
                        <a:t>Adjusted R Square</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0.999789771</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3202157275"/>
                  </a:ext>
                </a:extLst>
              </a:tr>
              <a:tr h="202186">
                <a:tc>
                  <a:txBody>
                    <a:bodyPr/>
                    <a:lstStyle/>
                    <a:p>
                      <a:pPr algn="l" fontAlgn="b"/>
                      <a:r>
                        <a:rPr lang="en-US" sz="700" u="none" strike="noStrike">
                          <a:effectLst/>
                        </a:rPr>
                        <a:t>Standard Error</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0.217248322</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4223002644"/>
                  </a:ext>
                </a:extLst>
              </a:tr>
              <a:tr h="202186">
                <a:tc>
                  <a:txBody>
                    <a:bodyPr/>
                    <a:lstStyle/>
                    <a:p>
                      <a:pPr algn="l" fontAlgn="b"/>
                      <a:r>
                        <a:rPr lang="en-US" sz="700" u="none" strike="noStrike">
                          <a:effectLst/>
                        </a:rPr>
                        <a:t>Observations</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101</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3541598718"/>
                  </a:ext>
                </a:extLst>
              </a:tr>
              <a:tr h="195833">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2954809608"/>
                  </a:ext>
                </a:extLst>
              </a:tr>
              <a:tr h="202186">
                <a:tc>
                  <a:txBody>
                    <a:bodyPr/>
                    <a:lstStyle/>
                    <a:p>
                      <a:pPr algn="l" fontAlgn="b"/>
                      <a:r>
                        <a:rPr lang="en-US" sz="700" u="none" strike="noStrike">
                          <a:effectLst/>
                        </a:rPr>
                        <a:t>ANOVA</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453211034"/>
                  </a:ext>
                </a:extLst>
              </a:tr>
              <a:tr h="361063">
                <a:tc>
                  <a:txBody>
                    <a:bodyPr/>
                    <a:lstStyle/>
                    <a:p>
                      <a:pPr algn="ctr" fontAlgn="b"/>
                      <a:r>
                        <a:rPr lang="en-US" sz="700" u="none" strike="noStrike">
                          <a:effectLst/>
                        </a:rPr>
                        <a:t> </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df</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SS</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MS</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F</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Significance F</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2857484438"/>
                  </a:ext>
                </a:extLst>
              </a:tr>
              <a:tr h="202186">
                <a:tc>
                  <a:txBody>
                    <a:bodyPr/>
                    <a:lstStyle/>
                    <a:p>
                      <a:pPr algn="l" fontAlgn="b"/>
                      <a:r>
                        <a:rPr lang="en-US" sz="700" u="none" strike="noStrike">
                          <a:effectLst/>
                        </a:rPr>
                        <a:t>Regression</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22445.78578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3206.540826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67939.75</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1.685E-169</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3665102493"/>
                  </a:ext>
                </a:extLst>
              </a:tr>
              <a:tr h="202186">
                <a:tc>
                  <a:txBody>
                    <a:bodyPr/>
                    <a:lstStyle/>
                    <a:p>
                      <a:pPr algn="l" fontAlgn="b"/>
                      <a:r>
                        <a:rPr lang="en-US" sz="700" u="none" strike="noStrike">
                          <a:effectLst/>
                        </a:rPr>
                        <a:t>Residual</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93</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4.389305496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0.047196833</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3006749588"/>
                  </a:ext>
                </a:extLst>
              </a:tr>
              <a:tr h="202186">
                <a:tc>
                  <a:txBody>
                    <a:bodyPr/>
                    <a:lstStyle/>
                    <a:p>
                      <a:pPr algn="l" fontAlgn="b"/>
                      <a:r>
                        <a:rPr lang="en-US" sz="700" u="none" strike="noStrike">
                          <a:effectLst/>
                        </a:rPr>
                        <a:t>Total</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100</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22450.17509</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r>
                        <a:rPr lang="en-US" sz="700" u="none" strike="noStrike">
                          <a:effectLst/>
                        </a:rPr>
                        <a:t> </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r>
                        <a:rPr lang="en-US" sz="700" u="none" strike="noStrike">
                          <a:effectLst/>
                        </a:rPr>
                        <a:t> </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r>
                        <a:rPr lang="en-US" sz="700" u="none" strike="noStrike">
                          <a:effectLst/>
                        </a:rPr>
                        <a:t> </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3495757183"/>
                  </a:ext>
                </a:extLst>
              </a:tr>
              <a:tr h="195833">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l" fontAlgn="b"/>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3798687191"/>
                  </a:ext>
                </a:extLst>
              </a:tr>
              <a:tr h="202186">
                <a:tc>
                  <a:txBody>
                    <a:bodyPr/>
                    <a:lstStyle/>
                    <a:p>
                      <a:pPr algn="ctr" fontAlgn="b"/>
                      <a:r>
                        <a:rPr lang="en-US" sz="700" u="none" strike="noStrike">
                          <a:effectLst/>
                        </a:rPr>
                        <a:t> </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Coefficients</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Standard Error</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t Stat</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P-value</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Lower 95%</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Upper 95%</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Lower 95.0%</a:t>
                      </a:r>
                      <a:endParaRPr lang="en-US" sz="700" b="1" i="1" u="none" strike="noStrike">
                        <a:solidFill>
                          <a:srgbClr val="000000"/>
                        </a:solidFill>
                        <a:effectLst/>
                        <a:latin typeface="Calibri" panose="020F0502020204030204" pitchFamily="34" charset="0"/>
                      </a:endParaRPr>
                    </a:p>
                  </a:txBody>
                  <a:tcPr marL="3718" marR="3718" marT="3718" marB="0" anchor="b"/>
                </a:tc>
                <a:tc>
                  <a:txBody>
                    <a:bodyPr/>
                    <a:lstStyle/>
                    <a:p>
                      <a:pPr algn="ctr" fontAlgn="b"/>
                      <a:r>
                        <a:rPr lang="en-US" sz="700" u="none" strike="noStrike">
                          <a:effectLst/>
                        </a:rPr>
                        <a:t>Upper 95.0%</a:t>
                      </a:r>
                      <a:endParaRPr lang="en-US" sz="700" b="1" i="1"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497763240"/>
                  </a:ext>
                </a:extLst>
              </a:tr>
              <a:tr h="202186">
                <a:tc>
                  <a:txBody>
                    <a:bodyPr/>
                    <a:lstStyle/>
                    <a:p>
                      <a:pPr algn="l" fontAlgn="b"/>
                      <a:r>
                        <a:rPr lang="en-US" sz="700" u="none" strike="noStrike">
                          <a:effectLst/>
                        </a:rPr>
                        <a:t>Intercept</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6.157371441</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1.013255996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6.076817177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2.67E-08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4.14524585</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8.169497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4.145245846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8.169497036</a:t>
                      </a:r>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723407000"/>
                  </a:ext>
                </a:extLst>
              </a:tr>
              <a:tr h="202186">
                <a:tc>
                  <a:txBody>
                    <a:bodyPr/>
                    <a:lstStyle/>
                    <a:p>
                      <a:pPr algn="l" fontAlgn="b"/>
                      <a:r>
                        <a:rPr lang="en-US" sz="700" u="none" strike="noStrike">
                          <a:effectLst/>
                        </a:rPr>
                        <a:t>Coal</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0.013626664</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0.007886752</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1.72779157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0.087345</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-0.00203486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0.0292882</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-0.00203486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dirty="0">
                          <a:effectLst/>
                        </a:rPr>
                        <a:t>0.02928819</a:t>
                      </a:r>
                      <a:endParaRPr lang="en-US" sz="700" b="1" i="0" u="none" strike="noStrike" dirty="0">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1348247817"/>
                  </a:ext>
                </a:extLst>
              </a:tr>
              <a:tr h="202186">
                <a:tc>
                  <a:txBody>
                    <a:bodyPr/>
                    <a:lstStyle/>
                    <a:p>
                      <a:pPr algn="l" fontAlgn="b"/>
                      <a:r>
                        <a:rPr lang="en-US" sz="700" u="none" strike="noStrike">
                          <a:effectLst/>
                        </a:rPr>
                        <a:t>Oil</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0.109008485</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0.006277599</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17.36467691</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6.17E-31</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0.09654242</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0.1214746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0.096542417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0.121474553</a:t>
                      </a:r>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737828643"/>
                  </a:ext>
                </a:extLst>
              </a:tr>
              <a:tr h="202186">
                <a:tc>
                  <a:txBody>
                    <a:bodyPr/>
                    <a:lstStyle/>
                    <a:p>
                      <a:pPr algn="l" fontAlgn="b"/>
                      <a:r>
                        <a:rPr lang="en-US" sz="700" u="none" strike="noStrike">
                          <a:effectLst/>
                        </a:rPr>
                        <a:t>Gas</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0.220480518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0.014718608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14.97971217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1.59E-26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0.19125228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0.2497088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0.191252279</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0.249708758</a:t>
                      </a:r>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1800682142"/>
                  </a:ext>
                </a:extLst>
              </a:tr>
              <a:tr h="202186">
                <a:tc>
                  <a:txBody>
                    <a:bodyPr/>
                    <a:lstStyle/>
                    <a:p>
                      <a:pPr algn="l" fontAlgn="b"/>
                      <a:r>
                        <a:rPr lang="en-US" sz="700" u="none" strike="noStrike">
                          <a:effectLst/>
                        </a:rPr>
                        <a:t>Renewables</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-0.044410815</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0.004219848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-10.52427002</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1.61E-17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-0.0527906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-0.036031</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-0.0527906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-0.036031034</a:t>
                      </a:r>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2344905448"/>
                  </a:ext>
                </a:extLst>
              </a:tr>
              <a:tr h="202186">
                <a:tc>
                  <a:txBody>
                    <a:bodyPr/>
                    <a:lstStyle/>
                    <a:p>
                      <a:pPr algn="l" fontAlgn="b"/>
                      <a:r>
                        <a:rPr lang="en-US" sz="700" u="none" strike="noStrike">
                          <a:effectLst/>
                        </a:rPr>
                        <a:t>Bioenergy</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-0.032445335</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0.015099648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-2.148747845</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0.034252</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-0.06243024</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-0.00246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-0.06243024</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-0.002460428</a:t>
                      </a:r>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850551958"/>
                  </a:ext>
                </a:extLst>
              </a:tr>
              <a:tr h="202186">
                <a:tc>
                  <a:txBody>
                    <a:bodyPr/>
                    <a:lstStyle/>
                    <a:p>
                      <a:pPr algn="l" fontAlgn="b"/>
                      <a:r>
                        <a:rPr lang="en-US" sz="700" u="none" strike="noStrike">
                          <a:effectLst/>
                        </a:rPr>
                        <a:t>Nuclear</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0.042390328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0.016768265</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2.528009128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0.013157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0.00909188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0.0756888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0.009091876</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0.07568878</a:t>
                      </a:r>
                      <a:endParaRPr lang="en-US" sz="700" b="1" i="0" u="none" strike="noStrike">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4257897029"/>
                  </a:ext>
                </a:extLst>
              </a:tr>
              <a:tr h="202186">
                <a:tc>
                  <a:txBody>
                    <a:bodyPr/>
                    <a:lstStyle/>
                    <a:p>
                      <a:pPr algn="l" fontAlgn="b"/>
                      <a:r>
                        <a:rPr lang="en-US" sz="700" u="none" strike="noStrike">
                          <a:effectLst/>
                        </a:rPr>
                        <a:t>New Zero</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0.016858804</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0.00306543</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5.499654141</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3.33E-07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0.01077147</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0.0229461</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a:effectLst/>
                        </a:rPr>
                        <a:t>0.010771468</a:t>
                      </a:r>
                      <a:endParaRPr lang="en-US" sz="700" b="1" i="0" u="none" strike="noStrike">
                        <a:solidFill>
                          <a:srgbClr val="000000"/>
                        </a:solidFill>
                        <a:effectLst/>
                        <a:latin typeface="Calibri" panose="020F0502020204030204" pitchFamily="34" charset="0"/>
                      </a:endParaRPr>
                    </a:p>
                  </a:txBody>
                  <a:tcPr marL="3718" marR="3718" marT="3718" marB="0" anchor="b"/>
                </a:tc>
                <a:tc>
                  <a:txBody>
                    <a:bodyPr/>
                    <a:lstStyle/>
                    <a:p>
                      <a:pPr algn="r" fontAlgn="b"/>
                      <a:r>
                        <a:rPr lang="en-US" sz="700" u="none" strike="noStrike" dirty="0">
                          <a:effectLst/>
                        </a:rPr>
                        <a:t>0.02294614</a:t>
                      </a:r>
                      <a:endParaRPr lang="en-US" sz="700" b="1" i="0" u="none" strike="noStrike" dirty="0">
                        <a:solidFill>
                          <a:srgbClr val="000000"/>
                        </a:solidFill>
                        <a:effectLst/>
                        <a:latin typeface="Calibri" panose="020F0502020204030204" pitchFamily="34" charset="0"/>
                      </a:endParaRPr>
                    </a:p>
                  </a:txBody>
                  <a:tcPr marL="3718" marR="3718" marT="3718" marB="0" anchor="b"/>
                </a:tc>
                <a:extLst>
                  <a:ext uri="{0D108BD9-81ED-4DB2-BD59-A6C34878D82A}">
                    <a16:rowId xmlns:a16="http://schemas.microsoft.com/office/drawing/2014/main" val="591813864"/>
                  </a:ext>
                </a:extLst>
              </a:tr>
            </a:tbl>
          </a:graphicData>
        </a:graphic>
      </p:graphicFrame>
      <p:pic>
        <p:nvPicPr>
          <p:cNvPr id="85" name="Audio 84">
            <a:hlinkClick r:id="" action="ppaction://media"/>
            <a:extLst>
              <a:ext uri="{FF2B5EF4-FFF2-40B4-BE49-F238E27FC236}">
                <a16:creationId xmlns:a16="http://schemas.microsoft.com/office/drawing/2014/main" id="{8C5466BA-51B2-0ED6-A33C-67FA283CADA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8168830"/>
      </p:ext>
    </p:extLst>
  </p:cSld>
  <p:clrMapOvr>
    <a:masterClrMapping/>
  </p:clrMapOvr>
  <p:transition spd="slow" advTm="3916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Anova </a:t>
            </a:r>
            <a:endParaRPr lang="en-IN" dirty="0"/>
          </a:p>
        </p:txBody>
      </p:sp>
      <p:sp>
        <p:nvSpPr>
          <p:cNvPr id="3" name="Content Placeholder 2"/>
          <p:cNvSpPr>
            <a:spLocks noGrp="1"/>
          </p:cNvSpPr>
          <p:nvPr>
            <p:ph idx="1"/>
          </p:nvPr>
        </p:nvSpPr>
        <p:spPr/>
        <p:txBody>
          <a:bodyPr>
            <a:normAutofit fontScale="92500"/>
          </a:bodyPr>
          <a:lstStyle/>
          <a:p>
            <a:r>
              <a:rPr lang="en-US" sz="2100" dirty="0"/>
              <a:t>Here we have used ANOVA test to determine whether there is statistical difference in the data that we have taken from the simulator. For this we used the data set that has global sources of primary energy from 2000 -2100. In this analysis, we will determine whether we should reject the null hypothesis that the means are equal, which would imply that our data are valid and useful for our analysis, or whether we should not reject the null hypothesis, which would invalidate our data. </a:t>
            </a:r>
            <a:endParaRPr lang="en-IN" sz="2100" dirty="0"/>
          </a:p>
          <a:p>
            <a:r>
              <a:rPr lang="en-US" sz="2100" dirty="0"/>
              <a:t>We obtained a p-value of </a:t>
            </a:r>
            <a:r>
              <a:rPr lang="en-US" sz="2100" b="1" dirty="0"/>
              <a:t>7.7473511E-50</a:t>
            </a:r>
            <a:r>
              <a:rPr lang="en-US" sz="2100" dirty="0"/>
              <a:t>, an f-value of </a:t>
            </a:r>
            <a:r>
              <a:rPr lang="en-US" sz="2100" b="1" dirty="0"/>
              <a:t>67.06286777</a:t>
            </a:r>
            <a:r>
              <a:rPr lang="en-US" sz="2100" dirty="0"/>
              <a:t> and a F crit value of </a:t>
            </a:r>
            <a:r>
              <a:rPr lang="en-US" sz="2100" b="1" dirty="0"/>
              <a:t>2.11151389</a:t>
            </a:r>
            <a:r>
              <a:rPr lang="en-US" sz="2100" dirty="0"/>
              <a:t>  when we used the ANOVA (single factor) tool on the data set that is displayed in </a:t>
            </a:r>
            <a:r>
              <a:rPr lang="en-US" sz="2100" b="1" dirty="0"/>
              <a:t>Table1</a:t>
            </a:r>
            <a:r>
              <a:rPr lang="en-US" sz="2100" dirty="0"/>
              <a:t>. Both results are very high indications that we should reject the null hypothesis H0, which states that the groups of data in our data set are not equal and accept the alternative hypothesis H1. As a result, this substantiates the reliability of our data source for the analysis.</a:t>
            </a:r>
            <a:endParaRPr lang="en-IN" sz="2100" dirty="0"/>
          </a:p>
          <a:p>
            <a:endParaRPr lang="en-IN" dirty="0"/>
          </a:p>
        </p:txBody>
      </p:sp>
      <p:pic>
        <p:nvPicPr>
          <p:cNvPr id="34" name="Audio 33">
            <a:hlinkClick r:id="" action="ppaction://media"/>
            <a:extLst>
              <a:ext uri="{FF2B5EF4-FFF2-40B4-BE49-F238E27FC236}">
                <a16:creationId xmlns:a16="http://schemas.microsoft.com/office/drawing/2014/main" id="{79C46CC1-35B4-C119-E915-65ACA0698EF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4045602"/>
      </p:ext>
    </p:extLst>
  </p:cSld>
  <p:clrMapOvr>
    <a:masterClrMapping/>
  </p:clrMapOvr>
  <p:transition spd="slow" advTm="1968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Anova Calculations </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37938038"/>
              </p:ext>
            </p:extLst>
          </p:nvPr>
        </p:nvGraphicFramePr>
        <p:xfrm>
          <a:off x="1085849" y="2651050"/>
          <a:ext cx="6300235" cy="1230373"/>
        </p:xfrm>
        <a:graphic>
          <a:graphicData uri="http://schemas.openxmlformats.org/drawingml/2006/table">
            <a:tbl>
              <a:tblPr>
                <a:tableStyleId>{5C22544A-7EE6-4342-B048-85BDC9FD1C3A}</a:tableStyleId>
              </a:tblPr>
              <a:tblGrid>
                <a:gridCol w="12573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4599">
                  <a:extLst>
                    <a:ext uri="{9D8B030D-6E8A-4147-A177-3AD203B41FA5}">
                      <a16:colId xmlns:a16="http://schemas.microsoft.com/office/drawing/2014/main" val="20005"/>
                    </a:ext>
                  </a:extLst>
                </a:gridCol>
                <a:gridCol w="1807536">
                  <a:extLst>
                    <a:ext uri="{9D8B030D-6E8A-4147-A177-3AD203B41FA5}">
                      <a16:colId xmlns:a16="http://schemas.microsoft.com/office/drawing/2014/main" val="20006"/>
                    </a:ext>
                  </a:extLst>
                </a:gridCol>
              </a:tblGrid>
              <a:tr h="328990">
                <a:tc>
                  <a:txBody>
                    <a:bodyPr/>
                    <a:lstStyle/>
                    <a:p>
                      <a:pPr algn="l" fontAlgn="b"/>
                      <a:r>
                        <a:rPr lang="en-IN" sz="1100" u="none" strike="noStrike">
                          <a:effectLst/>
                        </a:rPr>
                        <a:t>ANOVA</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0"/>
                  </a:ext>
                </a:extLst>
              </a:tr>
              <a:tr h="0">
                <a:tc>
                  <a:txBody>
                    <a:bodyPr/>
                    <a:lstStyle/>
                    <a:p>
                      <a:pPr algn="ctr" fontAlgn="b"/>
                      <a:r>
                        <a:rPr lang="en-IN" sz="1100" u="none" strike="noStrike">
                          <a:effectLst/>
                        </a:rPr>
                        <a:t>Source of Variation</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SS</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df</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MS</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F</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P-value</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F crit</a:t>
                      </a:r>
                      <a:endParaRPr lang="en-IN" sz="1100" b="0" i="1"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1"/>
                  </a:ext>
                </a:extLst>
              </a:tr>
              <a:tr h="180975">
                <a:tc>
                  <a:txBody>
                    <a:bodyPr/>
                    <a:lstStyle/>
                    <a:p>
                      <a:pPr algn="l" fontAlgn="b"/>
                      <a:r>
                        <a:rPr lang="en-IN" sz="1100" u="none" strike="noStrike">
                          <a:effectLst/>
                        </a:rPr>
                        <a:t>Between Groups</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2144516</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6</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357419.3</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67.06287</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7.74E-66</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2.111514</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2"/>
                  </a:ext>
                </a:extLst>
              </a:tr>
              <a:tr h="186055">
                <a:tc>
                  <a:txBody>
                    <a:bodyPr/>
                    <a:lstStyle/>
                    <a:p>
                      <a:pPr algn="l" fontAlgn="b"/>
                      <a:r>
                        <a:rPr lang="en-IN" sz="1100" u="none" strike="noStrike">
                          <a:effectLst/>
                        </a:rPr>
                        <a:t>Within Groups</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3730731</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700</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5329.615</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3"/>
                  </a:ext>
                </a:extLst>
              </a:tr>
              <a:tr h="180975">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4"/>
                  </a:ext>
                </a:extLst>
              </a:tr>
              <a:tr h="180975">
                <a:tc>
                  <a:txBody>
                    <a:bodyPr/>
                    <a:lstStyle/>
                    <a:p>
                      <a:pPr algn="l" fontAlgn="b"/>
                      <a:r>
                        <a:rPr lang="en-IN" sz="1100" u="none" strike="noStrike">
                          <a:effectLst/>
                        </a:rPr>
                        <a:t>Total</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5875247</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706</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dirty="0">
                          <a:effectLst/>
                        </a:rPr>
                        <a:t> </a:t>
                      </a:r>
                      <a:endParaRPr lang="en-IN" sz="1100" b="0" i="0" u="none" strike="noStrike" dirty="0">
                        <a:solidFill>
                          <a:srgbClr val="000000"/>
                        </a:solidFill>
                        <a:effectLst/>
                        <a:latin typeface="Calibri"/>
                      </a:endParaRPr>
                    </a:p>
                  </a:txBody>
                  <a:tcPr marL="4763" marR="4763" marT="4763" marB="0" anchor="b"/>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83979493"/>
              </p:ext>
            </p:extLst>
          </p:nvPr>
        </p:nvGraphicFramePr>
        <p:xfrm>
          <a:off x="1108740" y="4192146"/>
          <a:ext cx="6227725" cy="1633855"/>
        </p:xfrm>
        <a:graphic>
          <a:graphicData uri="http://schemas.openxmlformats.org/drawingml/2006/table">
            <a:tbl>
              <a:tblPr>
                <a:tableStyleId>{5C22544A-7EE6-4342-B048-85BDC9FD1C3A}</a:tableStyleId>
              </a:tblPr>
              <a:tblGrid>
                <a:gridCol w="15875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1041400">
                  <a:extLst>
                    <a:ext uri="{9D8B030D-6E8A-4147-A177-3AD203B41FA5}">
                      <a16:colId xmlns:a16="http://schemas.microsoft.com/office/drawing/2014/main" val="20003"/>
                    </a:ext>
                  </a:extLst>
                </a:gridCol>
                <a:gridCol w="2087525">
                  <a:extLst>
                    <a:ext uri="{9D8B030D-6E8A-4147-A177-3AD203B41FA5}">
                      <a16:colId xmlns:a16="http://schemas.microsoft.com/office/drawing/2014/main" val="20004"/>
                    </a:ext>
                  </a:extLst>
                </a:gridCol>
              </a:tblGrid>
              <a:tr h="180975">
                <a:tc>
                  <a:txBody>
                    <a:bodyPr/>
                    <a:lstStyle/>
                    <a:p>
                      <a:pPr algn="l" fontAlgn="b"/>
                      <a:r>
                        <a:rPr lang="en-IN" sz="1100" u="none" strike="noStrike">
                          <a:effectLst/>
                        </a:rPr>
                        <a:t>SUMMARY</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tc>
                  <a:txBody>
                    <a:bodyPr/>
                    <a:lstStyle/>
                    <a:p>
                      <a:pPr algn="l" fontAlgn="b"/>
                      <a:r>
                        <a:rPr lang="en-IN" sz="1100" u="none" strike="noStrike">
                          <a:effectLst/>
                        </a:rPr>
                        <a:t> </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0"/>
                  </a:ext>
                </a:extLst>
              </a:tr>
              <a:tr h="180975">
                <a:tc>
                  <a:txBody>
                    <a:bodyPr/>
                    <a:lstStyle/>
                    <a:p>
                      <a:pPr algn="ctr" fontAlgn="b"/>
                      <a:r>
                        <a:rPr lang="en-IN" sz="1100" u="none" strike="noStrike">
                          <a:effectLst/>
                        </a:rPr>
                        <a:t>Groups</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Count</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Sum</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Average</a:t>
                      </a:r>
                      <a:endParaRPr lang="en-IN" sz="1100" b="0" i="1" u="none" strike="noStrike">
                        <a:solidFill>
                          <a:srgbClr val="000000"/>
                        </a:solidFill>
                        <a:effectLst/>
                        <a:latin typeface="Calibri"/>
                      </a:endParaRPr>
                    </a:p>
                  </a:txBody>
                  <a:tcPr marL="4763" marR="4763" marT="4763" marB="0" anchor="b"/>
                </a:tc>
                <a:tc>
                  <a:txBody>
                    <a:bodyPr/>
                    <a:lstStyle/>
                    <a:p>
                      <a:pPr algn="ctr" fontAlgn="b"/>
                      <a:r>
                        <a:rPr lang="en-IN" sz="1100" u="none" strike="noStrike">
                          <a:effectLst/>
                        </a:rPr>
                        <a:t>Variance</a:t>
                      </a:r>
                      <a:endParaRPr lang="en-IN" sz="1100" b="0" i="1"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1"/>
                  </a:ext>
                </a:extLst>
              </a:tr>
              <a:tr h="186055">
                <a:tc>
                  <a:txBody>
                    <a:bodyPr/>
                    <a:lstStyle/>
                    <a:p>
                      <a:pPr algn="l" fontAlgn="b"/>
                      <a:r>
                        <a:rPr lang="en-IN" sz="1100" u="none" strike="noStrike">
                          <a:effectLst/>
                        </a:rPr>
                        <a:t>Coal</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101</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5868.56</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58.10455446</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3237.213735</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2"/>
                  </a:ext>
                </a:extLst>
              </a:tr>
              <a:tr h="180975">
                <a:tc>
                  <a:txBody>
                    <a:bodyPr/>
                    <a:lstStyle/>
                    <a:p>
                      <a:pPr algn="l" fontAlgn="b"/>
                      <a:r>
                        <a:rPr lang="en-IN" sz="1100" u="none" strike="noStrike">
                          <a:effectLst/>
                        </a:rPr>
                        <a:t>Oil</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101</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9732.64</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96.36277228</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3687.877298</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3"/>
                  </a:ext>
                </a:extLst>
              </a:tr>
              <a:tr h="180975">
                <a:tc>
                  <a:txBody>
                    <a:bodyPr/>
                    <a:lstStyle/>
                    <a:p>
                      <a:pPr algn="l" fontAlgn="b"/>
                      <a:r>
                        <a:rPr lang="en-IN" sz="1100" u="none" strike="noStrike">
                          <a:effectLst/>
                        </a:rPr>
                        <a:t>Gas</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101</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10472.02</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103.6833663</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285.4575966</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4"/>
                  </a:ext>
                </a:extLst>
              </a:tr>
              <a:tr h="180975">
                <a:tc>
                  <a:txBody>
                    <a:bodyPr/>
                    <a:lstStyle/>
                    <a:p>
                      <a:pPr algn="l" fontAlgn="b"/>
                      <a:r>
                        <a:rPr lang="en-IN" sz="1100" u="none" strike="noStrike">
                          <a:effectLst/>
                        </a:rPr>
                        <a:t>Renewables</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101</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21377.45</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211.6579208</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22750.98488</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5"/>
                  </a:ext>
                </a:extLst>
              </a:tr>
              <a:tr h="180975">
                <a:tc>
                  <a:txBody>
                    <a:bodyPr/>
                    <a:lstStyle/>
                    <a:p>
                      <a:pPr algn="l" fontAlgn="b"/>
                      <a:r>
                        <a:rPr lang="en-IN" sz="1100" u="none" strike="noStrike">
                          <a:effectLst/>
                        </a:rPr>
                        <a:t>Bioenergy</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101</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6153.31</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60.92386139</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76.14980594</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6"/>
                  </a:ext>
                </a:extLst>
              </a:tr>
              <a:tr h="180975">
                <a:tc>
                  <a:txBody>
                    <a:bodyPr/>
                    <a:lstStyle/>
                    <a:p>
                      <a:pPr algn="l" fontAlgn="b"/>
                      <a:r>
                        <a:rPr lang="en-IN" sz="1100" u="none" strike="noStrike">
                          <a:effectLst/>
                        </a:rPr>
                        <a:t>Nuclear</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101</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2537.02</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25.1190099</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107.781405</a:t>
                      </a:r>
                      <a:endParaRPr lang="en-IN" sz="1100" b="0" i="0" u="none" strike="noStrike">
                        <a:solidFill>
                          <a:srgbClr val="000000"/>
                        </a:solidFill>
                        <a:effectLst/>
                        <a:latin typeface="Calibri"/>
                      </a:endParaRPr>
                    </a:p>
                  </a:txBody>
                  <a:tcPr marL="4763" marR="4763" marT="4763" marB="0" anchor="b"/>
                </a:tc>
                <a:extLst>
                  <a:ext uri="{0D108BD9-81ED-4DB2-BD59-A6C34878D82A}">
                    <a16:rowId xmlns:a16="http://schemas.microsoft.com/office/drawing/2014/main" val="10007"/>
                  </a:ext>
                </a:extLst>
              </a:tr>
              <a:tr h="180975">
                <a:tc>
                  <a:txBody>
                    <a:bodyPr/>
                    <a:lstStyle/>
                    <a:p>
                      <a:pPr algn="l" fontAlgn="b"/>
                      <a:r>
                        <a:rPr lang="en-IN" sz="1100" u="none" strike="noStrike">
                          <a:effectLst/>
                        </a:rPr>
                        <a:t>New Zero</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101</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7917.58</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a:effectLst/>
                        </a:rPr>
                        <a:t>78.39188119</a:t>
                      </a:r>
                      <a:endParaRPr lang="en-IN" sz="1100" b="0" i="0" u="none" strike="noStrike">
                        <a:solidFill>
                          <a:srgbClr val="000000"/>
                        </a:solidFill>
                        <a:effectLst/>
                        <a:latin typeface="Calibri"/>
                      </a:endParaRPr>
                    </a:p>
                  </a:txBody>
                  <a:tcPr marL="4763" marR="4763" marT="4763" marB="0" anchor="b"/>
                </a:tc>
                <a:tc>
                  <a:txBody>
                    <a:bodyPr/>
                    <a:lstStyle/>
                    <a:p>
                      <a:pPr algn="r" fontAlgn="b"/>
                      <a:r>
                        <a:rPr lang="en-IN" sz="1100" u="none" strike="noStrike" dirty="0">
                          <a:effectLst/>
                        </a:rPr>
                        <a:t>7161.843205</a:t>
                      </a:r>
                      <a:endParaRPr lang="en-IN" sz="1100" b="0" i="0" u="none" strike="noStrike" dirty="0">
                        <a:solidFill>
                          <a:srgbClr val="000000"/>
                        </a:solidFill>
                        <a:effectLst/>
                        <a:latin typeface="Calibri"/>
                      </a:endParaRPr>
                    </a:p>
                  </a:txBody>
                  <a:tcPr marL="4763" marR="4763" marT="4763" marB="0" anchor="b"/>
                </a:tc>
                <a:extLst>
                  <a:ext uri="{0D108BD9-81ED-4DB2-BD59-A6C34878D82A}">
                    <a16:rowId xmlns:a16="http://schemas.microsoft.com/office/drawing/2014/main" val="10008"/>
                  </a:ext>
                </a:extLst>
              </a:tr>
            </a:tbl>
          </a:graphicData>
        </a:graphic>
      </p:graphicFrame>
      <p:pic>
        <p:nvPicPr>
          <p:cNvPr id="14" name="Audio 13">
            <a:hlinkClick r:id="" action="ppaction://media"/>
            <a:extLst>
              <a:ext uri="{FF2B5EF4-FFF2-40B4-BE49-F238E27FC236}">
                <a16:creationId xmlns:a16="http://schemas.microsoft.com/office/drawing/2014/main" id="{822AB3EC-B67D-589B-BC70-26CC2A0DEB4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76390371"/>
      </p:ext>
    </p:extLst>
  </p:cSld>
  <p:clrMapOvr>
    <a:masterClrMapping/>
  </p:clrMapOvr>
  <p:transition spd="slow" advTm="31151">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1623</TotalTime>
  <Words>1176</Words>
  <Application>Microsoft Office PowerPoint</Application>
  <PresentationFormat>Widescreen</PresentationFormat>
  <Paragraphs>265</Paragraphs>
  <Slides>16</Slides>
  <Notes>6</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Garamond</vt:lpstr>
      <vt:lpstr>Montserrat</vt:lpstr>
      <vt:lpstr>Times New Roman</vt:lpstr>
      <vt:lpstr>Organic</vt:lpstr>
      <vt:lpstr>Climate Change Presentation (Group -1)</vt:lpstr>
      <vt:lpstr>Agenda </vt:lpstr>
      <vt:lpstr>Executive Summary</vt:lpstr>
      <vt:lpstr>Problem Statement </vt:lpstr>
      <vt:lpstr>Key Assumptions </vt:lpstr>
      <vt:lpstr>Analysis</vt:lpstr>
      <vt:lpstr>Linear Regression</vt:lpstr>
      <vt:lpstr>Anova </vt:lpstr>
      <vt:lpstr>Anova Calculations </vt:lpstr>
      <vt:lpstr>Forecasting</vt:lpstr>
      <vt:lpstr>Forecasting </vt:lpstr>
      <vt:lpstr>Current scenario Forecasting</vt:lpstr>
      <vt:lpstr>Sensitivity Graph </vt:lpstr>
      <vt:lpstr>Sensitivity Graph</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Presentation</dc:title>
  <dc:creator>Dasari Shaker;Sravya</dc:creator>
  <cp:lastModifiedBy>sandeep chanda</cp:lastModifiedBy>
  <cp:revision>58</cp:revision>
  <dcterms:created xsi:type="dcterms:W3CDTF">2021-12-16T22:21:46Z</dcterms:created>
  <dcterms:modified xsi:type="dcterms:W3CDTF">2023-12-10T14:09:19Z</dcterms:modified>
</cp:coreProperties>
</file>